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6" r:id="rId4"/>
  </p:sldMasterIdLst>
  <p:notesMasterIdLst>
    <p:notesMasterId r:id="rId19"/>
  </p:notesMasterIdLst>
  <p:handoutMasterIdLst>
    <p:handoutMasterId r:id="rId20"/>
  </p:handoutMasterIdLst>
  <p:sldIdLst>
    <p:sldId id="296" r:id="rId5"/>
    <p:sldId id="256" r:id="rId6"/>
    <p:sldId id="412" r:id="rId7"/>
    <p:sldId id="419" r:id="rId8"/>
    <p:sldId id="420" r:id="rId9"/>
    <p:sldId id="421" r:id="rId10"/>
    <p:sldId id="425" r:id="rId11"/>
    <p:sldId id="426" r:id="rId12"/>
    <p:sldId id="423" r:id="rId13"/>
    <p:sldId id="428" r:id="rId14"/>
    <p:sldId id="429" r:id="rId15"/>
    <p:sldId id="422" r:id="rId16"/>
    <p:sldId id="430" r:id="rId17"/>
    <p:sldId id="427" r:id="rId18"/>
  </p:sldIdLst>
  <p:sldSz cx="9144000" cy="6858000" type="screen4x3"/>
  <p:notesSz cx="6805613" cy="9939338"/>
  <p:defaultTextStyle>
    <a:defPPr rtl="0">
      <a:defRPr lang="en-GB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3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000"/>
    <a:srgbClr val="990055"/>
    <a:srgbClr val="375EBE"/>
    <a:srgbClr val="BE494D"/>
    <a:srgbClr val="E9E6DF"/>
    <a:srgbClr val="FFD14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21" autoAdjust="0"/>
    <p:restoredTop sz="94660"/>
  </p:normalViewPr>
  <p:slideViewPr>
    <p:cSldViewPr snapToGrid="0">
      <p:cViewPr varScale="1">
        <p:scale>
          <a:sx n="156" d="100"/>
          <a:sy n="156" d="100"/>
        </p:scale>
        <p:origin x="1992" y="150"/>
      </p:cViewPr>
      <p:guideLst>
        <p:guide orient="horz" pos="33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4632" y="149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8/10/relationships/authors" Target="authors.xml"/><Relationship Id="rId3" Type="http://schemas.openxmlformats.org/officeDocument/2006/relationships/customXml" Target="../customXml/item3.xml"/><Relationship Id="rId21" Type="http://schemas.openxmlformats.org/officeDocument/2006/relationships/commentAuthors" Target="comment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3F6ED8B-CF52-4A64-BACC-61D9C1041E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099" cy="49869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7022B2-02C5-4E03-99BC-0BA3C57AC49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54939" y="0"/>
            <a:ext cx="2949099" cy="49869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4245C065-7973-41A8-A2CC-441A8BA3384C}" type="datetime1">
              <a:rPr lang="en-GB" smtClean="0"/>
              <a:t>03/09/2025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3FEE8C-8D38-4F2A-950E-071C6823E27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40647"/>
            <a:ext cx="2949099" cy="4986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567A6D-959B-4552-AB8D-4CCA819CAA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54939" y="9440647"/>
            <a:ext cx="2949099" cy="4986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4BF9A36D-7FAC-478F-9944-F324014F6FD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246769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099" cy="49869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4939" y="0"/>
            <a:ext cx="2949099" cy="49869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87A586-3225-45EC-B90F-43F9676D14C2}" type="datetime1">
              <a:rPr lang="en-GB" smtClean="0"/>
              <a:pPr/>
              <a:t>03/09/2025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66813" y="1243013"/>
            <a:ext cx="4471987" cy="33543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GB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0562" y="4783307"/>
            <a:ext cx="5444490" cy="3913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40647"/>
            <a:ext cx="2949099" cy="4986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4939" y="9440647"/>
            <a:ext cx="2949099" cy="4986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4B9A9E5-4F7F-4A7D-9DE1-899232329269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38778318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4029BB-381A-0F04-D871-E094D7E142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569E153-20E9-05F3-3689-A5425C5CE0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9BB38B6-5CC8-14C7-5527-68C9B7E070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94E7B0-317A-D078-EF09-752F4637521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en-GB" noProof="0" smtClean="0"/>
              <a:t>3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9041435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FA96B8-2C3A-BA6B-9713-7A1D0C6E8C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C666235-BFFA-435F-1142-0180FEA3307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2EB785B-CAF2-4A0C-5EE1-89CC93F887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C313B8-5DFA-FAFE-2D2B-CFB889D4EC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en-GB" noProof="0" smtClean="0"/>
              <a:t>12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3830030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E224AC-7333-4DBC-D228-C07E2E103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E3AFB21-FF1A-0063-854E-C67AA4DB2FC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0442905-CF56-810B-2B9A-DE46E2CF2F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CB8441-6399-1094-11FA-85A75CB6168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en-GB" noProof="0" smtClean="0"/>
              <a:t>13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4974796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482DEE-0B4B-471C-6E5C-F17DF58A8F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F8F9312-B1F0-76DA-D902-A24D52E10F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8E540CE-0FF5-260E-E154-8682B0DB86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224A0C-2999-54D4-876C-276FF7CA27C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en-GB" noProof="0" smtClean="0"/>
              <a:t>4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0393905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E9F294-0F7A-908B-5FB7-51F02A2B2B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065745A-679B-6364-0366-23171540935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7491A56-4BF9-6712-F153-8D00CB80FC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238736-E822-24AF-CEBC-150A6ECAB83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en-GB" noProof="0" smtClean="0"/>
              <a:t>5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41850433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720299-6EF1-CB2F-2186-01C1DD9C71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7B5D9D9-D3DB-FDE3-8159-40C29421C8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2100C53-880B-8B85-9B27-6AB2FCE038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44D9E6-2124-CE9C-1739-66476CF98D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en-GB" noProof="0" smtClean="0"/>
              <a:t>6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6445785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F4D620-3E90-E7E2-E3AC-8BC09DC063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01EE5E7-83B4-FBDA-4178-CDA343A66CC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F7471B3-136F-C921-66DD-C61E13A32B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7F57B9-E8D3-A3B6-A0CC-CEE93D7839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en-GB" noProof="0" smtClean="0"/>
              <a:t>7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1321897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E5DBED-2A5A-D184-D287-2BDEC878FA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BDA3337-DEEC-E923-BAF3-4DD276B16C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95659E2-D4FA-D5B7-DE44-42E7A598C7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A87F83-B981-BB0F-26E4-62BE77359BA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en-GB" noProof="0" smtClean="0"/>
              <a:t>8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3547253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AE6BF5-31A6-3B12-445B-9E14DD9C38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A9C52AC-0B73-535C-7C9E-34C0019A18E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CB1B42B-FBEF-18BC-8C4B-F99E2824E7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BFB8F3-6EB4-CEFA-0E7F-CB95A89DA50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en-GB" noProof="0" smtClean="0"/>
              <a:t>9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5915027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D0CF77-4546-6E19-276A-D32B8E02D6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FC53530-258B-7822-3A4E-FB02D3191E0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1846B79-0826-EFB0-0E43-7E1790285D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659C39-A0BD-1A9D-E77C-C38755EEA77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en-GB" noProof="0" smtClean="0"/>
              <a:t>10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1485225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E52DC4-9A4D-610E-0DAB-0269B66C54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615D7E4-8EB3-58CA-107D-292FD6C2D2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89D9424-E97D-192D-F919-42FFE817F2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F018CE-D60B-204F-4F6C-93E2333D48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en-GB" noProof="0" smtClean="0"/>
              <a:t>11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5283308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12031" y="4434840"/>
            <a:ext cx="3706328" cy="1122202"/>
          </a:xfrm>
        </p:spPr>
        <p:txBody>
          <a:bodyPr rtlCol="0" anchor="b">
            <a:noAutofit/>
          </a:bodyPr>
          <a:lstStyle>
            <a:lvl1pPr algn="l">
              <a:defRPr sz="3600" cap="all" spc="150" baseline="0"/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12031" y="5586890"/>
            <a:ext cx="3706328" cy="396660"/>
          </a:xfrm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n-GB" noProof="0"/>
              <a:t>Click to edit Master subtitle style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04F1E16-9A84-4D0E-9706-79C396AF6A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1"/>
            <a:ext cx="7116234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1086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13867" y="892178"/>
            <a:ext cx="6316266" cy="1325563"/>
          </a:xfrm>
        </p:spPr>
        <p:txBody>
          <a:bodyPr rtlCol="0">
            <a:normAutofit/>
          </a:bodyPr>
          <a:lstStyle>
            <a:lvl1pPr algn="ctr">
              <a:defRPr lang="en-US" sz="2800" kern="1200" cap="all" spc="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B38B0D13-BD5F-460B-B337-F4A934202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8856" y="2358007"/>
            <a:ext cx="1828800" cy="20193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BE72876B-D3DA-4462-9E24-3354D8D02A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50469" y="2531837"/>
            <a:ext cx="1643063" cy="194310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14A539B6-6E3F-41BA-ACE2-76E8BB6516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259206" y="2421056"/>
            <a:ext cx="1743075" cy="205740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47892" y="3064615"/>
            <a:ext cx="930728" cy="823912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#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A066E2EA-C6EA-4A02-818E-33BD582D92E7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4106636" y="3064615"/>
            <a:ext cx="930728" cy="823912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#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97B9C3B0-3522-407C-B662-631E19ECC95F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6665381" y="3064615"/>
            <a:ext cx="930728" cy="823912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#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7274" y="4824189"/>
            <a:ext cx="2343070" cy="462927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bg1"/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25" name="Content Placeholder 3">
            <a:extLst>
              <a:ext uri="{FF2B5EF4-FFF2-40B4-BE49-F238E27FC236}">
                <a16:creationId xmlns:a16="http://schemas.microsoft.com/office/drawing/2014/main" id="{82D8880F-3EAC-45C9-91F2-19A193791A18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847274" y="5280764"/>
            <a:ext cx="2343070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bg1"/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394696" y="4824189"/>
            <a:ext cx="2354609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bg1"/>
                </a:solidFill>
              </a:defRPr>
            </a:lvl1pPr>
            <a:lvl2pPr marL="457200" indent="0">
              <a:lnSpc>
                <a:spcPct val="100000"/>
              </a:lnSpc>
              <a:buNone/>
              <a:defRPr sz="2000" cap="all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26" name="Content Placeholder 5">
            <a:extLst>
              <a:ext uri="{FF2B5EF4-FFF2-40B4-BE49-F238E27FC236}">
                <a16:creationId xmlns:a16="http://schemas.microsoft.com/office/drawing/2014/main" id="{9019518E-E850-403D-A5B5-4B53F8C4A56B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394696" y="5280764"/>
            <a:ext cx="2354609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bg1"/>
                </a:solidFill>
              </a:defRPr>
            </a:lvl1pPr>
            <a:lvl2pPr marL="457200" indent="0" algn="ctr">
              <a:lnSpc>
                <a:spcPct val="100000"/>
              </a:lnSpc>
              <a:buNone/>
              <a:defRPr sz="1400" cap="none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5953658" y="4824189"/>
            <a:ext cx="2343070" cy="462927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bg1"/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A8058154-45E5-403E-B714-AC85774F391F}"/>
              </a:ext>
            </a:extLst>
          </p:cNvPr>
          <p:cNvSpPr>
            <a:spLocks noGrp="1"/>
          </p:cNvSpPr>
          <p:nvPr>
            <p:ph sz="half" idx="19"/>
          </p:nvPr>
        </p:nvSpPr>
        <p:spPr>
          <a:xfrm>
            <a:off x="5953658" y="5280764"/>
            <a:ext cx="2343070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bg1"/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4426193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wo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00275" y="892178"/>
            <a:ext cx="6316266" cy="1325563"/>
          </a:xfrm>
        </p:spPr>
        <p:txBody>
          <a:bodyPr rtlCol="0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200275" y="2776936"/>
            <a:ext cx="2943225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200275" y="3834607"/>
            <a:ext cx="2943225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5557630" y="2776936"/>
            <a:ext cx="2957720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GB" noProof="0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557630" y="3834607"/>
            <a:ext cx="2957720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en-GB" noProof="0" smtClean="0"/>
              <a:t>‹#›</a:t>
            </a:fld>
            <a:endParaRPr lang="en-GB" noProof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EE24E1DB-1F20-4C28-8069-D9219D1F8B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19339" y="0"/>
            <a:ext cx="3276023" cy="391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7409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AE202E03-5C65-4305-B969-65220AD410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41825" b="23071"/>
          <a:stretch/>
        </p:blipFill>
        <p:spPr>
          <a:xfrm flipH="1">
            <a:off x="0" y="0"/>
            <a:ext cx="4081416" cy="6858000"/>
          </a:xfrm>
          <a:custGeom>
            <a:avLst/>
            <a:gdLst>
              <a:gd name="connsiteX0" fmla="*/ 5441888 w 5441888"/>
              <a:gd name="connsiteY0" fmla="*/ 0 h 6858000"/>
              <a:gd name="connsiteX1" fmla="*/ 0 w 5441888"/>
              <a:gd name="connsiteY1" fmla="*/ 0 h 6858000"/>
              <a:gd name="connsiteX2" fmla="*/ 0 w 5441888"/>
              <a:gd name="connsiteY2" fmla="*/ 6858000 h 6858000"/>
              <a:gd name="connsiteX3" fmla="*/ 5441888 w 5441888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41888" h="6858000">
                <a:moveTo>
                  <a:pt x="5441888" y="0"/>
                </a:moveTo>
                <a:lnTo>
                  <a:pt x="0" y="0"/>
                </a:lnTo>
                <a:lnTo>
                  <a:pt x="0" y="6858000"/>
                </a:lnTo>
                <a:lnTo>
                  <a:pt x="5441888" y="6858000"/>
                </a:lnTo>
                <a:close/>
              </a:path>
            </a:pathLst>
          </a:cu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1E1C8C6D-0530-475B-A7F7-0E00C33ACF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40127" y="1152772"/>
            <a:ext cx="4073978" cy="846301"/>
          </a:xfrm>
        </p:spPr>
        <p:txBody>
          <a:bodyPr rtlCol="0" anchor="t">
            <a:normAutofit/>
          </a:bodyPr>
          <a:lstStyle>
            <a:lvl1pPr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20" name="Text Placeholder 15">
            <a:extLst>
              <a:ext uri="{FF2B5EF4-FFF2-40B4-BE49-F238E27FC236}">
                <a16:creationId xmlns:a16="http://schemas.microsoft.com/office/drawing/2014/main" id="{3D2778A3-7084-4333-8349-03B1FEB5FE7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441691" y="2469516"/>
            <a:ext cx="4074903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n-GB" noProof="0"/>
              <a:t>CLICK TO ADD SUBTITLE</a:t>
            </a:r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70ED2545-F96B-400C-B6F4-F1D2D83B724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41372" y="2798940"/>
            <a:ext cx="4073978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26" name="Text Placeholder 15">
            <a:extLst>
              <a:ext uri="{FF2B5EF4-FFF2-40B4-BE49-F238E27FC236}">
                <a16:creationId xmlns:a16="http://schemas.microsoft.com/office/drawing/2014/main" id="{4A2FECA2-3808-47DC-84EB-CD3395C2052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441691" y="3569311"/>
            <a:ext cx="4074903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n-GB" noProof="0"/>
              <a:t>CLICK TO ADD SUBTITLE</a:t>
            </a:r>
          </a:p>
        </p:txBody>
      </p:sp>
      <p:sp>
        <p:nvSpPr>
          <p:cNvPr id="27" name="Text Placeholder 18">
            <a:extLst>
              <a:ext uri="{FF2B5EF4-FFF2-40B4-BE49-F238E27FC236}">
                <a16:creationId xmlns:a16="http://schemas.microsoft.com/office/drawing/2014/main" id="{24393B9A-03C4-45C1-8172-F8B354458A4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441372" y="3898736"/>
            <a:ext cx="4073978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28" name="Text Placeholder 15">
            <a:extLst>
              <a:ext uri="{FF2B5EF4-FFF2-40B4-BE49-F238E27FC236}">
                <a16:creationId xmlns:a16="http://schemas.microsoft.com/office/drawing/2014/main" id="{18EC24A5-B4A5-4BAB-AE40-30EB69D6EF7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441691" y="4669108"/>
            <a:ext cx="4074903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n-GB" noProof="0"/>
              <a:t>CLICK TO ADD SUBTITLE</a:t>
            </a:r>
          </a:p>
        </p:txBody>
      </p:sp>
      <p:sp>
        <p:nvSpPr>
          <p:cNvPr id="29" name="Text Placeholder 18">
            <a:extLst>
              <a:ext uri="{FF2B5EF4-FFF2-40B4-BE49-F238E27FC236}">
                <a16:creationId xmlns:a16="http://schemas.microsoft.com/office/drawing/2014/main" id="{726F36C0-4E6A-4A10-960D-11D78D04447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441372" y="4998532"/>
            <a:ext cx="4073978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21" name="Date Placeholder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20XX</a:t>
            </a:r>
          </a:p>
        </p:txBody>
      </p:sp>
      <p:sp>
        <p:nvSpPr>
          <p:cNvPr id="22" name="Footer Placeholder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Pitch Deck</a:t>
            </a:r>
          </a:p>
        </p:txBody>
      </p:sp>
      <p:sp>
        <p:nvSpPr>
          <p:cNvPr id="24" name="Slide Number Placeholder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3769334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25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>
            <a:normAutofit/>
          </a:bodyPr>
          <a:lstStyle>
            <a:lvl1pPr algn="l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B250D272-9B39-4C2D-B0F5-21010D11E4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61562" y="1361938"/>
            <a:ext cx="5074444" cy="496888"/>
          </a:xfrm>
        </p:spPr>
        <p:txBody>
          <a:bodyPr rtlCol="0">
            <a:no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7" name="Chart Placeholder 6">
            <a:extLst>
              <a:ext uri="{FF2B5EF4-FFF2-40B4-BE49-F238E27FC236}">
                <a16:creationId xmlns:a16="http://schemas.microsoft.com/office/drawing/2014/main" id="{08AF2DB4-A973-4307-B59C-6058A138835C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628650" y="2286002"/>
            <a:ext cx="4570703" cy="3542143"/>
          </a:xfrm>
        </p:spPr>
        <p:txBody>
          <a:bodyPr rtlCol="0"/>
          <a:lstStyle/>
          <a:p>
            <a:pPr rtl="0"/>
            <a:r>
              <a:rPr lang="en-GB" noProof="0"/>
              <a:t>Click icon to add chart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39C283A-EC40-421C-8A0E-F9A3161C889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93594" y="2284624"/>
            <a:ext cx="2360499" cy="306388"/>
          </a:xfrm>
        </p:spPr>
        <p:txBody>
          <a:bodyPr rtlCol="0">
            <a:noAutofit/>
          </a:bodyPr>
          <a:lstStyle>
            <a:lvl1pPr marL="0" indent="0">
              <a:buNone/>
              <a:defRPr sz="1400" cap="all" spc="15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305CA2B1-D510-4949-A638-C1A064DA41A7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893594" y="2779714"/>
            <a:ext cx="2361010" cy="3095625"/>
          </a:xfrm>
        </p:spPr>
        <p:txBody>
          <a:bodyPr rtlCol="0">
            <a:normAutofit/>
          </a:bodyPr>
          <a:lstStyle>
            <a:lvl1pPr marL="0" indent="0"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914400" indent="0">
              <a:buNone/>
              <a:defRPr sz="105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1371600" indent="0"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marL="1828800" indent="0"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 rtl="0"/>
            <a:r>
              <a:rPr lang="en-GB" noProof="0"/>
              <a:t>Click to add content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4910030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D46070C-E825-43D0-99F4-8B46141311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057683"/>
            <a:ext cx="9143999" cy="20101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sz="1800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>
            <a:normAutofit/>
          </a:bodyPr>
          <a:lstStyle>
            <a:lvl1pPr algn="l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E4E92FC5-6FC2-45C2-9200-3244F9EA69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85799" y="3354712"/>
            <a:ext cx="548640" cy="457200"/>
          </a:xfrm>
        </p:spPr>
        <p:txBody>
          <a:bodyPr rtlCol="0" anchor="ctr"/>
          <a:lstStyle>
            <a:lvl1pPr marL="0" indent="0" algn="l">
              <a:buNone/>
              <a:defRPr sz="1400" b="1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Year</a:t>
            </a:r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4D75C136-D6C3-4431-8776-997070627AA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474470" y="3502152"/>
            <a:ext cx="48006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FD15D323-BFE3-4ACE-9A2E-C9EB69458B1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065410" y="3502152"/>
            <a:ext cx="48006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3B520767-B49F-4503-8120-B66E411F33E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2656350" y="3502152"/>
            <a:ext cx="48006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30C2F5A0-E03E-4C89-B9EB-8D48889F5F9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247290" y="3502152"/>
            <a:ext cx="48006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59D3CBFE-13C8-4DB1-A831-9393264923E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838230" y="3502152"/>
            <a:ext cx="48006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82385A0A-C61D-4BBD-AC77-D7642F895E2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429170" y="3502152"/>
            <a:ext cx="48006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FED89FCE-7507-4C8C-923F-92229058946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020110" y="3502152"/>
            <a:ext cx="48006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2A9276DB-F427-4F8E-8E4C-466600F390F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5611050" y="3502152"/>
            <a:ext cx="48006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79023948-0C1E-4DAB-B885-1C713409AA0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201990" y="3502152"/>
            <a:ext cx="48006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F2F73935-BF53-4510-8B8F-EDB1CD56A1B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792930" y="3502152"/>
            <a:ext cx="48006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4AB6A03C-6180-41ED-A88D-ECBB80D160F2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7383870" y="3502152"/>
            <a:ext cx="48006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145AD645-55F0-41A9-AC53-ED30BF1340B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7974814" y="3502152"/>
            <a:ext cx="48006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B3645A3-D681-45BF-B195-452D000802C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85800" y="4292468"/>
            <a:ext cx="548640" cy="457200"/>
          </a:xfrm>
        </p:spPr>
        <p:txBody>
          <a:bodyPr rtlCol="0" anchor="ctr"/>
          <a:lstStyle>
            <a:lvl1pPr marL="0" indent="0" algn="l">
              <a:buNone/>
              <a:defRPr sz="1400" b="1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Year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C39F248D-01B4-40EE-B483-E8E81806DFBE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477436" y="4425696"/>
            <a:ext cx="48006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1D0F1859-7A34-42DF-873E-2CF864E4C4B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068202" y="4425696"/>
            <a:ext cx="48006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6EB397AF-B5C1-40FE-86D4-BA660E4C6E46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2658967" y="4425696"/>
            <a:ext cx="48006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AF1343D5-DC0F-4C7E-967F-CFC300A2C80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3249732" y="4425696"/>
            <a:ext cx="48006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9AD688A5-D2DF-4FC3-8171-FAEA8C4F5566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3840497" y="4425696"/>
            <a:ext cx="48006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EA05A5D4-01B0-4932-B03E-571986E282EA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4431263" y="4425696"/>
            <a:ext cx="48006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72A84601-CD4F-49ED-8D51-CEF03236305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5022028" y="4425696"/>
            <a:ext cx="48006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DFC05EC7-9D6C-486B-9E2F-D3612013C0A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5612793" y="4425696"/>
            <a:ext cx="48006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98F455FB-241B-4E1F-B581-FA6CBA239545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6203558" y="4425696"/>
            <a:ext cx="48006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C49FB196-753D-4A12-9460-57D8AB4B540B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6794324" y="4425696"/>
            <a:ext cx="48006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9E38664A-8108-4E24-800B-3C32ADA43978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7385089" y="4425696"/>
            <a:ext cx="48006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2908458B-A3ED-4855-9E08-108D7C4A8D36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7975854" y="4425696"/>
            <a:ext cx="48006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FA35437-CCDE-4D92-B879-F23B329C8E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97230" y="4034785"/>
            <a:ext cx="7749540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sz="1800" noProof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6" name="Date Placeholder 2">
            <a:extLst>
              <a:ext uri="{FF2B5EF4-FFF2-40B4-BE49-F238E27FC236}">
                <a16:creationId xmlns:a16="http://schemas.microsoft.com/office/drawing/2014/main" id="{1CDC588F-73BC-4108-974B-0EAAB8213CE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20XX</a:t>
            </a:r>
          </a:p>
        </p:txBody>
      </p:sp>
      <p:sp>
        <p:nvSpPr>
          <p:cNvPr id="37" name="Footer Placeholder 3">
            <a:extLst>
              <a:ext uri="{FF2B5EF4-FFF2-40B4-BE49-F238E27FC236}">
                <a16:creationId xmlns:a16="http://schemas.microsoft.com/office/drawing/2014/main" id="{B2AC1EB2-9B8F-4077-8B66-64F9549F2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Pitch Deck</a:t>
            </a:r>
          </a:p>
        </p:txBody>
      </p:sp>
      <p:sp>
        <p:nvSpPr>
          <p:cNvPr id="38" name="Slide Number Placeholder 4">
            <a:extLst>
              <a:ext uri="{FF2B5EF4-FFF2-40B4-BE49-F238E27FC236}">
                <a16:creationId xmlns:a16="http://schemas.microsoft.com/office/drawing/2014/main" id="{28DE3E33-346A-45AF-B164-CB5DF04FA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0563234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7" name="SmartArt Placeholder 6">
            <a:extLst>
              <a:ext uri="{FF2B5EF4-FFF2-40B4-BE49-F238E27FC236}">
                <a16:creationId xmlns:a16="http://schemas.microsoft.com/office/drawing/2014/main" id="{156CA116-0F6E-4EE9-B34F-03BA07161A7A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>
          <a:xfrm>
            <a:off x="628650" y="2139084"/>
            <a:ext cx="7886700" cy="3695338"/>
          </a:xfrm>
        </p:spPr>
        <p:txBody>
          <a:bodyPr rtlCol="0"/>
          <a:lstStyle/>
          <a:p>
            <a:pPr rtl="0"/>
            <a:r>
              <a:rPr lang="en-GB" noProof="0"/>
              <a:t>Click icon to add SmartArt graphic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Pitch Deck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6988B2D-0240-4256-8268-4B9FF1E723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0" y="0"/>
            <a:ext cx="1943100" cy="76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8EEAAE1-3D04-41C3-B2D2-B3BEF34C3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528638" cy="10279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35431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 Slide 4 Peop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13867" y="892178"/>
            <a:ext cx="6316266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115386" y="2886075"/>
            <a:ext cx="1384133" cy="1845511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83669" y="5084525"/>
            <a:ext cx="1647464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115386" y="5464115"/>
            <a:ext cx="1384133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877686" y="2886075"/>
            <a:ext cx="1384133" cy="1845511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2780706" y="5099207"/>
            <a:ext cx="1608787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2877685" y="5478797"/>
            <a:ext cx="1391962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</a:t>
            </a:r>
          </a:p>
        </p:txBody>
      </p:sp>
      <p:sp>
        <p:nvSpPr>
          <p:cNvPr id="18" name="Picture Placeholder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745684" y="2886075"/>
            <a:ext cx="1384133" cy="1845511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lvl="1" rtl="0"/>
            <a:r>
              <a:rPr lang="en-GB" noProof="0"/>
              <a:t>Click icon to add picture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4648704" y="5099207"/>
            <a:ext cx="1599739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4745683" y="5478797"/>
            <a:ext cx="1384133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560594" y="2886075"/>
            <a:ext cx="1384133" cy="1845511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6463614" y="5084525"/>
            <a:ext cx="1599738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6560593" y="5464115"/>
            <a:ext cx="1384133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E4B72DA-52CB-4D39-A342-8857B4D959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 flipH="1" flipV="1">
            <a:off x="5500687" y="0"/>
            <a:ext cx="3643313" cy="76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1D9BCDA-DFB7-41A4-A7C7-CEE86CEDCB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615362" y="1"/>
            <a:ext cx="528638" cy="17240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5623728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702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 Slide 8 Peo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13867" y="892178"/>
            <a:ext cx="6316266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07882" y="2428875"/>
            <a:ext cx="8001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125126" y="3654379"/>
            <a:ext cx="13716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042590" y="3782040"/>
            <a:ext cx="154305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169703" y="2428875"/>
            <a:ext cx="8001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2886947" y="3669061"/>
            <a:ext cx="13716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2804411" y="3796722"/>
            <a:ext cx="154305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</a:t>
            </a:r>
          </a:p>
        </p:txBody>
      </p:sp>
      <p:sp>
        <p:nvSpPr>
          <p:cNvPr id="18" name="Picture Placeholder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037701" y="2428875"/>
            <a:ext cx="8001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buNone/>
              <a:defRPr sz="900">
                <a:solidFill>
                  <a:schemeClr val="bg1"/>
                </a:solidFill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 rtl="0"/>
            <a:r>
              <a:rPr lang="en-GB" noProof="0"/>
              <a:t>Click icon to add picture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4754945" y="3669061"/>
            <a:ext cx="13716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4663472" y="3796722"/>
            <a:ext cx="154305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852611" y="2428875"/>
            <a:ext cx="8001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6569855" y="3654379"/>
            <a:ext cx="13716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6475824" y="3782040"/>
            <a:ext cx="154305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</a:t>
            </a:r>
          </a:p>
        </p:txBody>
      </p:sp>
      <p:sp>
        <p:nvSpPr>
          <p:cNvPr id="55" name="Picture Placeholder 10">
            <a:extLst>
              <a:ext uri="{FF2B5EF4-FFF2-40B4-BE49-F238E27FC236}">
                <a16:creationId xmlns:a16="http://schemas.microsoft.com/office/drawing/2014/main" id="{1EBAEB1D-A7F9-4F90-B642-4277D3802BA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407882" y="4287711"/>
            <a:ext cx="8001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22930C5B-603C-494E-A467-8B394D01D406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1125126" y="5513215"/>
            <a:ext cx="13716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</a:t>
            </a:r>
          </a:p>
        </p:txBody>
      </p:sp>
      <p:sp>
        <p:nvSpPr>
          <p:cNvPr id="62" name="Text Placeholder 2">
            <a:extLst>
              <a:ext uri="{FF2B5EF4-FFF2-40B4-BE49-F238E27FC236}">
                <a16:creationId xmlns:a16="http://schemas.microsoft.com/office/drawing/2014/main" id="{540C455F-A23B-493F-B95E-AB485D91DA6A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1042590" y="5640876"/>
            <a:ext cx="154305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</a:t>
            </a:r>
          </a:p>
        </p:txBody>
      </p:sp>
      <p:sp>
        <p:nvSpPr>
          <p:cNvPr id="56" name="Picture Placeholder 10">
            <a:extLst>
              <a:ext uri="{FF2B5EF4-FFF2-40B4-BE49-F238E27FC236}">
                <a16:creationId xmlns:a16="http://schemas.microsoft.com/office/drawing/2014/main" id="{9461A69E-14C8-4325-89AF-D4257C1C05B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3169703" y="4287711"/>
            <a:ext cx="8001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59" name="Text Placeholder 2">
            <a:extLst>
              <a:ext uri="{FF2B5EF4-FFF2-40B4-BE49-F238E27FC236}">
                <a16:creationId xmlns:a16="http://schemas.microsoft.com/office/drawing/2014/main" id="{6D1C374C-DAF7-40EF-B279-4EC7A2AFE6A2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2886947" y="5527897"/>
            <a:ext cx="13716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</a:t>
            </a:r>
          </a:p>
        </p:txBody>
      </p:sp>
      <p:sp>
        <p:nvSpPr>
          <p:cNvPr id="63" name="Text Placeholder 2">
            <a:extLst>
              <a:ext uri="{FF2B5EF4-FFF2-40B4-BE49-F238E27FC236}">
                <a16:creationId xmlns:a16="http://schemas.microsoft.com/office/drawing/2014/main" id="{421FF438-E4E8-4643-BCB3-4A1C12429042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2804411" y="5655558"/>
            <a:ext cx="154305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</a:t>
            </a:r>
          </a:p>
        </p:txBody>
      </p:sp>
      <p:sp>
        <p:nvSpPr>
          <p:cNvPr id="57" name="Picture Placeholder 10">
            <a:extLst>
              <a:ext uri="{FF2B5EF4-FFF2-40B4-BE49-F238E27FC236}">
                <a16:creationId xmlns:a16="http://schemas.microsoft.com/office/drawing/2014/main" id="{0FB38616-82FB-4DAD-A82E-3777ACB41148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5037701" y="4287711"/>
            <a:ext cx="8001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buNone/>
              <a:defRPr sz="900">
                <a:solidFill>
                  <a:schemeClr val="bg1"/>
                </a:solidFill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 rtl="0"/>
            <a:r>
              <a:rPr lang="en-GB" noProof="0"/>
              <a:t>Click icon to add picture</a:t>
            </a:r>
          </a:p>
        </p:txBody>
      </p:sp>
      <p:sp>
        <p:nvSpPr>
          <p:cNvPr id="60" name="Text Placeholder 2">
            <a:extLst>
              <a:ext uri="{FF2B5EF4-FFF2-40B4-BE49-F238E27FC236}">
                <a16:creationId xmlns:a16="http://schemas.microsoft.com/office/drawing/2014/main" id="{D4FEDD19-A7BA-45BB-93A0-F1E896C9F26D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4754945" y="5527897"/>
            <a:ext cx="13716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</a:t>
            </a:r>
          </a:p>
        </p:txBody>
      </p:sp>
      <p:sp>
        <p:nvSpPr>
          <p:cNvPr id="64" name="Text Placeholder 2">
            <a:extLst>
              <a:ext uri="{FF2B5EF4-FFF2-40B4-BE49-F238E27FC236}">
                <a16:creationId xmlns:a16="http://schemas.microsoft.com/office/drawing/2014/main" id="{A12F0175-7AEE-46B1-9590-D4A427680DC7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4672409" y="5655558"/>
            <a:ext cx="154305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</a:t>
            </a:r>
          </a:p>
        </p:txBody>
      </p:sp>
      <p:sp>
        <p:nvSpPr>
          <p:cNvPr id="58" name="Picture Placeholder 10">
            <a:extLst>
              <a:ext uri="{FF2B5EF4-FFF2-40B4-BE49-F238E27FC236}">
                <a16:creationId xmlns:a16="http://schemas.microsoft.com/office/drawing/2014/main" id="{622ED9F4-EB9B-4588-8501-BFECB846EE73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6852611" y="4287711"/>
            <a:ext cx="8001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61" name="Text Placeholder 2">
            <a:extLst>
              <a:ext uri="{FF2B5EF4-FFF2-40B4-BE49-F238E27FC236}">
                <a16:creationId xmlns:a16="http://schemas.microsoft.com/office/drawing/2014/main" id="{5026D39F-46AB-4680-9A52-F367344A3531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6569855" y="5513215"/>
            <a:ext cx="13716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</a:t>
            </a:r>
          </a:p>
        </p:txBody>
      </p:sp>
      <p:sp>
        <p:nvSpPr>
          <p:cNvPr id="65" name="Text Placeholder 2">
            <a:extLst>
              <a:ext uri="{FF2B5EF4-FFF2-40B4-BE49-F238E27FC236}">
                <a16:creationId xmlns:a16="http://schemas.microsoft.com/office/drawing/2014/main" id="{04E11FE2-6320-4E8C-A5B3-8104AF329ADA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6475824" y="5640876"/>
            <a:ext cx="154305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pPr rtl="0"/>
            <a:r>
              <a:rPr lang="en-GB" noProof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pPr rtl="0"/>
            <a:r>
              <a:rPr lang="en-GB" noProof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pPr rtl="0"/>
            <a:fld id="{B5CEABB6-07DC-46E8-9B57-56EC44A396E5}" type="slidenum">
              <a:rPr lang="en-GB" noProof="0" smtClean="0"/>
              <a:t>‹#›</a:t>
            </a:fld>
            <a:endParaRPr lang="en-GB" noProof="0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B0DFD584-E5CF-41EF-B51E-679CE22DDF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73954"/>
            <a:ext cx="1543050" cy="1647825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E5C02DDF-25A6-42C7-9525-F279CE2095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86750" y="5180889"/>
            <a:ext cx="85725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0955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din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63D7850-C2A6-43CE-BBE4-8E81A0A59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1"/>
            <a:ext cx="928688" cy="1328057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BAD3E03-2E3B-440C-9105-6F9D33006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1"/>
            <a:ext cx="2843213" cy="8921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13867" y="892178"/>
            <a:ext cx="6316266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319EE98D-9541-4F21-8952-3026DEF75EC4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806585" y="2118642"/>
            <a:ext cx="1392174" cy="1664208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en-GB" noProof="0"/>
              <a:t>Click to add content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28650" y="3788814"/>
            <a:ext cx="1748045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#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E43D2F47-FAF2-42C2-967D-251DD4B940D7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628650" y="4464811"/>
            <a:ext cx="1748045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8650" y="5120723"/>
            <a:ext cx="1748045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24" name="Content Placeholder 10">
            <a:extLst>
              <a:ext uri="{FF2B5EF4-FFF2-40B4-BE49-F238E27FC236}">
                <a16:creationId xmlns:a16="http://schemas.microsoft.com/office/drawing/2014/main" id="{AB843230-A4E3-4E21-AA93-998E28EB9018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2858543" y="2118642"/>
            <a:ext cx="1392174" cy="1664208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en-GB" noProof="0"/>
              <a:t>Click to add content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2671999" y="3788814"/>
            <a:ext cx="1756654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#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3322C250-87FC-4F14-A42C-FFDA120D0D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671999" y="4464811"/>
            <a:ext cx="1756654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GB" noProof="0"/>
              <a:t>CLICK TO EDIT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2671999" y="5120723"/>
            <a:ext cx="1756654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25" name="Content Placeholder 10">
            <a:extLst>
              <a:ext uri="{FF2B5EF4-FFF2-40B4-BE49-F238E27FC236}">
                <a16:creationId xmlns:a16="http://schemas.microsoft.com/office/drawing/2014/main" id="{3AE0369E-A275-4E5A-AE0F-B1F9A54DEDFC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4893283" y="2118642"/>
            <a:ext cx="1392174" cy="1664208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en-GB" noProof="0"/>
              <a:t>Click to add content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4723957" y="3788814"/>
            <a:ext cx="1748045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#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D3C675D6-83FA-4036-B516-098EDCAF2506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4723957" y="4464811"/>
            <a:ext cx="1748045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4723957" y="5120723"/>
            <a:ext cx="1748045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26" name="Content Placeholder 10">
            <a:extLst>
              <a:ext uri="{FF2B5EF4-FFF2-40B4-BE49-F238E27FC236}">
                <a16:creationId xmlns:a16="http://schemas.microsoft.com/office/drawing/2014/main" id="{CCA3A81E-171B-4946-B8BA-B2F406CF0939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6945241" y="2118642"/>
            <a:ext cx="1392174" cy="1664208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en-GB" noProof="0"/>
              <a:t>Click to add content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84A1E92D-A5BF-4268-BFF3-1418A1F03589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6767305" y="3788458"/>
            <a:ext cx="1748045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#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B6439AAC-8A96-4015-8A87-ED8DF7027B60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6767305" y="4464455"/>
            <a:ext cx="1748045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492F9083-A886-4EEB-94D6-1FAE6DC33000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6767305" y="5120367"/>
            <a:ext cx="1748045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3866963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7656" y="1671639"/>
            <a:ext cx="3833813" cy="1204912"/>
          </a:xfrm>
        </p:spPr>
        <p:txBody>
          <a:bodyPr rtlCol="0" anchor="b">
            <a:normAutofit/>
          </a:bodyPr>
          <a:lstStyle>
            <a:lvl1pPr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07656" y="3682546"/>
            <a:ext cx="3833813" cy="1525588"/>
          </a:xfrm>
        </p:spPr>
        <p:txBody>
          <a:bodyPr rtlCol="0" anchor="b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87F08D6-2CA7-4A5A-BE34-07113DCA535D}"/>
              </a:ext>
            </a:extLst>
          </p:cNvPr>
          <p:cNvCxnSpPr>
            <a:cxnSpLocks/>
          </p:cNvCxnSpPr>
          <p:nvPr/>
        </p:nvCxnSpPr>
        <p:spPr>
          <a:xfrm flipH="1" flipV="1">
            <a:off x="0" y="876301"/>
            <a:ext cx="3571875" cy="16287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768C87F-B9C3-4DFF-8454-F3F52CE4346B}"/>
              </a:ext>
            </a:extLst>
          </p:cNvPr>
          <p:cNvCxnSpPr>
            <a:cxnSpLocks/>
          </p:cNvCxnSpPr>
          <p:nvPr/>
        </p:nvCxnSpPr>
        <p:spPr>
          <a:xfrm flipH="1" flipV="1">
            <a:off x="1978819" y="1"/>
            <a:ext cx="1593057" cy="518636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Date Placeholder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20XX</a:t>
            </a:r>
          </a:p>
        </p:txBody>
      </p:sp>
      <p:sp>
        <p:nvSpPr>
          <p:cNvPr id="22" name="Footer Placeholder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Pitch Deck</a:t>
            </a:r>
          </a:p>
        </p:txBody>
      </p:sp>
      <p:sp>
        <p:nvSpPr>
          <p:cNvPr id="24" name="Slide Number Placeholder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6163167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25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514C6BF-376E-43E8-881D-2E76742699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4116612" y="0"/>
            <a:ext cx="502738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0125" y="1020446"/>
            <a:ext cx="2378869" cy="1325563"/>
          </a:xfrm>
        </p:spPr>
        <p:txBody>
          <a:bodyPr rtlCol="0" anchor="b">
            <a:normAutofit/>
          </a:bodyPr>
          <a:lstStyle>
            <a:lvl1pPr>
              <a:defRPr sz="2800" spc="15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0125" y="2924176"/>
            <a:ext cx="2378869" cy="2519363"/>
          </a:xfrm>
        </p:spPr>
        <p:txBody>
          <a:bodyPr rtlCol="0">
            <a:normAutofit/>
          </a:bodyPr>
          <a:lstStyle>
            <a:lvl1pPr marL="0" indent="0">
              <a:lnSpc>
                <a:spcPct val="120000"/>
              </a:lnSpc>
              <a:spcBef>
                <a:spcPts val="1000"/>
              </a:spcBef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lnSpc>
                <a:spcPct val="120000"/>
              </a:lnSpc>
              <a:spcBef>
                <a:spcPts val="1000"/>
              </a:spcBef>
              <a:buNone/>
              <a:defRPr sz="1400" baseline="0">
                <a:solidFill>
                  <a:schemeClr val="bg1"/>
                </a:solidFill>
              </a:defRPr>
            </a:lvl2pPr>
            <a:lvl3pPr marL="914400" indent="0">
              <a:lnSpc>
                <a:spcPct val="120000"/>
              </a:lnSpc>
              <a:spcBef>
                <a:spcPts val="1000"/>
              </a:spcBef>
              <a:buNone/>
              <a:defRPr sz="1400" baseline="0">
                <a:solidFill>
                  <a:schemeClr val="bg1"/>
                </a:solidFill>
              </a:defRPr>
            </a:lvl3pPr>
            <a:lvl4pPr marL="1371600" indent="0">
              <a:lnSpc>
                <a:spcPct val="120000"/>
              </a:lnSpc>
              <a:spcBef>
                <a:spcPts val="1000"/>
              </a:spcBef>
              <a:buNone/>
              <a:defRPr sz="1400" baseline="0">
                <a:solidFill>
                  <a:schemeClr val="bg1"/>
                </a:solidFill>
              </a:defRPr>
            </a:lvl4pPr>
            <a:lvl5pPr marL="1828800" indent="0">
              <a:lnSpc>
                <a:spcPct val="120000"/>
              </a:lnSpc>
              <a:spcBef>
                <a:spcPts val="1000"/>
              </a:spcBef>
              <a:buNone/>
              <a:defRPr sz="140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9F5093-3C53-4152-B8FE-0522E0795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00125" y="6356351"/>
            <a:ext cx="738868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02414" y="6356350"/>
            <a:ext cx="1862132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52229" y="6356351"/>
            <a:ext cx="740664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63127036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200400" y="1615737"/>
            <a:ext cx="3134678" cy="1524735"/>
          </a:xfrm>
        </p:spPr>
        <p:txBody>
          <a:bodyPr rtlCol="0" anchor="b">
            <a:noAutofit/>
          </a:bodyPr>
          <a:lstStyle>
            <a:lvl1pPr algn="l">
              <a:defRPr sz="3200" spc="15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00400" y="3238104"/>
            <a:ext cx="3134678" cy="2004161"/>
          </a:xfrm>
        </p:spPr>
        <p:txBody>
          <a:bodyPr rtlCol="0">
            <a:normAutofit/>
          </a:bodyPr>
          <a:lstStyle>
            <a:lvl1pPr marL="0" indent="0" algn="l">
              <a:lnSpc>
                <a:spcPct val="150000"/>
              </a:lnSpc>
              <a:buNone/>
              <a:defRPr sz="1400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n-GB" noProof="0"/>
              <a:t>Click to edit Master subtitle style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D3361C9-310A-4255-A94E-B77588962D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2382704" cy="6858000"/>
          </a:xfrm>
          <a:prstGeom prst="rect">
            <a:avLst/>
          </a:prstGeom>
        </p:spPr>
      </p:pic>
      <p:sp>
        <p:nvSpPr>
          <p:cNvPr id="9" name="Date Placeholder 6">
            <a:extLst>
              <a:ext uri="{FF2B5EF4-FFF2-40B4-BE49-F238E27FC236}">
                <a16:creationId xmlns:a16="http://schemas.microsoft.com/office/drawing/2014/main" id="{BF358517-D7B7-40D0-A9D0-B650C808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00401" y="6356351"/>
            <a:ext cx="1330778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20XX</a:t>
            </a:r>
          </a:p>
        </p:txBody>
      </p:sp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59791" y="6356351"/>
            <a:ext cx="1996168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Pitch Deck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184572" y="6356351"/>
            <a:ext cx="1330778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4293551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raphic 10">
            <a:extLst>
              <a:ext uri="{FF2B5EF4-FFF2-40B4-BE49-F238E27FC236}">
                <a16:creationId xmlns:a16="http://schemas.microsoft.com/office/drawing/2014/main" id="{9D2AF524-D4B4-4A3A-9CE4-EDAFE1D5A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585413" y="0"/>
            <a:ext cx="7558587" cy="6858000"/>
          </a:xfrm>
          <a:custGeom>
            <a:avLst/>
            <a:gdLst>
              <a:gd name="connsiteX0" fmla="*/ 3793236 w 10078116"/>
              <a:gd name="connsiteY0" fmla="*/ 6858000 h 6858000"/>
              <a:gd name="connsiteX1" fmla="*/ 0 w 10078116"/>
              <a:gd name="connsiteY1" fmla="*/ 0 h 6858000"/>
              <a:gd name="connsiteX2" fmla="*/ 10078116 w 10078116"/>
              <a:gd name="connsiteY2" fmla="*/ 0 h 6858000"/>
              <a:gd name="connsiteX3" fmla="*/ 10078116 w 100781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78116" h="6858000">
                <a:moveTo>
                  <a:pt x="3793236" y="6858000"/>
                </a:moveTo>
                <a:lnTo>
                  <a:pt x="0" y="0"/>
                </a:lnTo>
                <a:lnTo>
                  <a:pt x="10078116" y="0"/>
                </a:lnTo>
                <a:lnTo>
                  <a:pt x="10078116" y="685800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sz="1800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3987A5-99A6-4B33-BAAF-531596353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650" y="5509419"/>
            <a:ext cx="3061607" cy="585788"/>
          </a:xfrm>
        </p:spPr>
        <p:txBody>
          <a:bodyPr rtlCol="0">
            <a:normAutofit/>
          </a:bodyPr>
          <a:lstStyle>
            <a:lvl1pPr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n-GB" noProof="0"/>
              <a:t>CLICK TO EDIT TITLE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BABF6CA-407C-4BF0-8234-1321A676E75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1239" y="1481138"/>
            <a:ext cx="1606323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1600" cap="all" spc="150" baseline="0"/>
            </a:lvl1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76D8129B-5B68-421C-968C-3663C86EFC7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5781" y="2557463"/>
            <a:ext cx="1606323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1600" cap="all" spc="150" baseline="0"/>
            </a:lvl1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6C741DCA-8EBD-44F5-9D38-E938A628ADC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90600" y="3633788"/>
            <a:ext cx="1606323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1600" cap="all" spc="150" baseline="0"/>
            </a:lvl1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5C43C6B1-A1BD-4A90-8B4B-F361C1BEDD2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28750" y="4710114"/>
            <a:ext cx="1606323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1600" cap="all" spc="150" baseline="0"/>
            </a:lvl1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34" name="Text Placeholder 15">
            <a:extLst>
              <a:ext uri="{FF2B5EF4-FFF2-40B4-BE49-F238E27FC236}">
                <a16:creationId xmlns:a16="http://schemas.microsoft.com/office/drawing/2014/main" id="{0C66E1BD-33F0-4B94-BF94-CD4698F85C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01152" y="1594478"/>
            <a:ext cx="4154321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 rtl="0"/>
            <a:r>
              <a:rPr lang="en-GB" noProof="0"/>
              <a:t>Click to edit master text style</a:t>
            </a:r>
          </a:p>
        </p:txBody>
      </p:sp>
      <p:sp>
        <p:nvSpPr>
          <p:cNvPr id="35" name="Text Placeholder 15">
            <a:extLst>
              <a:ext uri="{FF2B5EF4-FFF2-40B4-BE49-F238E27FC236}">
                <a16:creationId xmlns:a16="http://schemas.microsoft.com/office/drawing/2014/main" id="{2D4661B1-6559-407A-9AEC-A46A0570AE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739522" y="2673328"/>
            <a:ext cx="4154321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 rtl="0"/>
            <a:r>
              <a:rPr lang="en-GB" noProof="0"/>
              <a:t>Click to edit master text style</a:t>
            </a:r>
          </a:p>
        </p:txBody>
      </p:sp>
      <p:sp>
        <p:nvSpPr>
          <p:cNvPr id="36" name="Text Placeholder 15">
            <a:extLst>
              <a:ext uri="{FF2B5EF4-FFF2-40B4-BE49-F238E27FC236}">
                <a16:creationId xmlns:a16="http://schemas.microsoft.com/office/drawing/2014/main" id="{DCC983F7-6A25-42C0-811C-EA32138C5B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182703" y="3755394"/>
            <a:ext cx="4154321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 rtl="0"/>
            <a:r>
              <a:rPr lang="en-GB" noProof="0"/>
              <a:t>Click to edit master text style</a:t>
            </a:r>
          </a:p>
        </p:txBody>
      </p:sp>
      <p:sp>
        <p:nvSpPr>
          <p:cNvPr id="37" name="Text Placeholder 15">
            <a:extLst>
              <a:ext uri="{FF2B5EF4-FFF2-40B4-BE49-F238E27FC236}">
                <a16:creationId xmlns:a16="http://schemas.microsoft.com/office/drawing/2014/main" id="{E83DA0EB-27DD-416A-8DA5-4AFDC8587E5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631460" y="4824430"/>
            <a:ext cx="4154321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 rtl="0"/>
            <a:r>
              <a:rPr lang="en-GB" noProof="0"/>
              <a:t>Click to edit master text style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3795F91-C721-4363-956D-756673AE7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265137" y="5023933"/>
            <a:ext cx="1134908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AC14461-E27D-413D-B31A-47B74646A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819938" y="3948451"/>
            <a:ext cx="1134908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D6AEA4C-7710-4829-BA87-8DD77F159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380090" y="2872686"/>
            <a:ext cx="1134908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9BD473E-6203-491C-87AC-54AC0AB23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939698" y="1796083"/>
            <a:ext cx="1134908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4DC36F-5D3E-439D-80B5-32633FC34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pPr rtl="0"/>
            <a:r>
              <a:rPr lang="en-GB" noProof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710A8A-CEC9-4787-A745-C28DD965F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31459" y="6356351"/>
            <a:ext cx="1356534" cy="365125"/>
          </a:xfrm>
        </p:spPr>
        <p:txBody>
          <a:bodyPr rtlCol="0"/>
          <a:lstStyle>
            <a:lvl1pPr>
              <a:defRPr sz="900"/>
            </a:lvl1pPr>
          </a:lstStyle>
          <a:p>
            <a:pPr algn="l" rtl="0"/>
            <a:r>
              <a:rPr lang="en-GB" noProof="0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62BD04-8F01-472A-9456-4702A221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08156" y="6356351"/>
            <a:ext cx="407194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0528123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42ACEF30-0520-40B3-A1F1-F3D2530563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13867" y="892178"/>
            <a:ext cx="6316266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14425" y="2563124"/>
            <a:ext cx="3023959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n-GB" noProof="0"/>
              <a:t>CLICK TO ADD SUBTITLE</a:t>
            </a:r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14248" y="3070348"/>
            <a:ext cx="3023273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31" name="Text Placeholder 15">
            <a:extLst>
              <a:ext uri="{FF2B5EF4-FFF2-40B4-BE49-F238E27FC236}">
                <a16:creationId xmlns:a16="http://schemas.microsoft.com/office/drawing/2014/main" id="{87DD41A9-B6B3-48D9-A3A6-831B39C9158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04753" y="2563124"/>
            <a:ext cx="3023959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GB" noProof="0"/>
              <a:t>CLICK TO ADD SUBTITLE</a:t>
            </a:r>
          </a:p>
        </p:txBody>
      </p:sp>
      <p:sp>
        <p:nvSpPr>
          <p:cNvPr id="32" name="Text Placeholder 18">
            <a:extLst>
              <a:ext uri="{FF2B5EF4-FFF2-40B4-BE49-F238E27FC236}">
                <a16:creationId xmlns:a16="http://schemas.microsoft.com/office/drawing/2014/main" id="{FB791E68-EDF5-4CC2-8774-A27AEF1D25E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4857" y="3070348"/>
            <a:ext cx="3023273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33" name="Text Placeholder 15">
            <a:extLst>
              <a:ext uri="{FF2B5EF4-FFF2-40B4-BE49-F238E27FC236}">
                <a16:creationId xmlns:a16="http://schemas.microsoft.com/office/drawing/2014/main" id="{AA224F82-7E0C-4EBF-97D3-132481DBCDA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14425" y="4319432"/>
            <a:ext cx="3023959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GB" noProof="0"/>
              <a:t>CLICK TO ADD SUBTITLE</a:t>
            </a:r>
          </a:p>
        </p:txBody>
      </p:sp>
      <p:sp>
        <p:nvSpPr>
          <p:cNvPr id="34" name="Text Placeholder 18">
            <a:extLst>
              <a:ext uri="{FF2B5EF4-FFF2-40B4-BE49-F238E27FC236}">
                <a16:creationId xmlns:a16="http://schemas.microsoft.com/office/drawing/2014/main" id="{699D24C6-4AFB-4222-8E0C-4D11CD9C0FF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14809" y="4826656"/>
            <a:ext cx="3023273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3B05E19C-DF33-4515-AC52-F95850810EC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04473" y="4319432"/>
            <a:ext cx="3023959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GB" noProof="0"/>
              <a:t>CLICK TO ADD SUBTITLE</a:t>
            </a:r>
          </a:p>
        </p:txBody>
      </p:sp>
      <p:sp>
        <p:nvSpPr>
          <p:cNvPr id="13" name="Text Placeholder 18">
            <a:extLst>
              <a:ext uri="{FF2B5EF4-FFF2-40B4-BE49-F238E27FC236}">
                <a16:creationId xmlns:a16="http://schemas.microsoft.com/office/drawing/2014/main" id="{C0EBC62D-442C-45D3-B66B-C6578FBB337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004857" y="4826656"/>
            <a:ext cx="3023273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 rtlCol="0"/>
          <a:lstStyle/>
          <a:p>
            <a:pPr rtl="0"/>
            <a:r>
              <a:rPr lang="en-GB" noProof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 rtlCol="0"/>
          <a:lstStyle/>
          <a:p>
            <a:pPr rtl="0"/>
            <a:r>
              <a:rPr lang="en-GB" noProof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n-GB" noProof="0" smtClean="0"/>
              <a:t>‹#›</a:t>
            </a:fld>
            <a:endParaRPr lang="en-GB" noProof="0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9298DCF7-7DC1-4618-8133-F63847B0A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516291" y="1"/>
            <a:ext cx="2627709" cy="2352957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53A6567-233D-4A3B-B52B-DE7E5E35A1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290708" y="0"/>
            <a:ext cx="1853293" cy="2699032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1487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42ACEF30-0520-40B3-A1F1-F3D2530563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31570" y="4156406"/>
            <a:ext cx="2354580" cy="1325563"/>
          </a:xfrm>
        </p:spPr>
        <p:txBody>
          <a:bodyPr rtlCol="0" anchor="b">
            <a:normAutofit/>
          </a:bodyPr>
          <a:lstStyle>
            <a:lvl1pPr algn="l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441691" y="1530636"/>
            <a:ext cx="4074903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n-GB" noProof="0"/>
              <a:t>CLICK TO ADD SUBTITLE</a:t>
            </a:r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41372" y="1860060"/>
            <a:ext cx="4073978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07D6A00C-D56B-4E8B-B992-7DA51D3C726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441691" y="2630432"/>
            <a:ext cx="4074903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n-GB" noProof="0"/>
              <a:t>CLICK TO ADD SUBTITLE</a:t>
            </a:r>
          </a:p>
        </p:txBody>
      </p:sp>
      <p:sp>
        <p:nvSpPr>
          <p:cNvPr id="18" name="Text Placeholder 18">
            <a:extLst>
              <a:ext uri="{FF2B5EF4-FFF2-40B4-BE49-F238E27FC236}">
                <a16:creationId xmlns:a16="http://schemas.microsoft.com/office/drawing/2014/main" id="{DA90DA32-7E6A-4713-BDC9-73910E2A0E6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441372" y="2959856"/>
            <a:ext cx="4073978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D7E57261-C874-4DFD-AF7D-F9EC50B3BFD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441691" y="3730228"/>
            <a:ext cx="4074903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n-GB" noProof="0"/>
              <a:t>CLICK TO ADD SUBTITLE</a:t>
            </a:r>
          </a:p>
        </p:txBody>
      </p: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843F77CE-098F-4777-8C30-5CEE7954D14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441372" y="4059652"/>
            <a:ext cx="4073978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23" name="Text Placeholder 15">
            <a:extLst>
              <a:ext uri="{FF2B5EF4-FFF2-40B4-BE49-F238E27FC236}">
                <a16:creationId xmlns:a16="http://schemas.microsoft.com/office/drawing/2014/main" id="{4CAE269A-B6AB-42A6-9575-6057FA25A29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440080" y="4830025"/>
            <a:ext cx="4074903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n-GB" noProof="0"/>
              <a:t>CLICK TO ADD SUBTITLE</a:t>
            </a:r>
          </a:p>
        </p:txBody>
      </p:sp>
      <p:sp>
        <p:nvSpPr>
          <p:cNvPr id="24" name="Text Placeholder 18">
            <a:extLst>
              <a:ext uri="{FF2B5EF4-FFF2-40B4-BE49-F238E27FC236}">
                <a16:creationId xmlns:a16="http://schemas.microsoft.com/office/drawing/2014/main" id="{46866A49-A3A8-4869-961C-EB41F6BC784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439761" y="5159449"/>
            <a:ext cx="4073978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4439760" y="6356351"/>
            <a:ext cx="710637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5371466" y="6356351"/>
            <a:ext cx="2432957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8025493" y="6356351"/>
            <a:ext cx="489857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6D8D9106-8780-461D-9091-E074B0A3C9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-3522" y="-1"/>
            <a:ext cx="3672551" cy="4385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9504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roduc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1556" y="1671639"/>
            <a:ext cx="3833813" cy="1204912"/>
          </a:xfrm>
        </p:spPr>
        <p:txBody>
          <a:bodyPr rtlCol="0"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21556" y="3660774"/>
            <a:ext cx="3833813" cy="1525588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9FBD260-5143-4B12-B9F8-33E48D548909}"/>
              </a:ext>
            </a:extLst>
          </p:cNvPr>
          <p:cNvCxnSpPr/>
          <p:nvPr/>
        </p:nvCxnSpPr>
        <p:spPr>
          <a:xfrm>
            <a:off x="6822282" y="1497012"/>
            <a:ext cx="232171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87F08D6-2CA7-4A5A-BE34-07113DCA535D}"/>
              </a:ext>
            </a:extLst>
          </p:cNvPr>
          <p:cNvCxnSpPr/>
          <p:nvPr/>
        </p:nvCxnSpPr>
        <p:spPr>
          <a:xfrm flipH="1">
            <a:off x="5214937" y="-25401"/>
            <a:ext cx="2843213" cy="690245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Date Placeholder 6">
            <a:extLst>
              <a:ext uri="{FF2B5EF4-FFF2-40B4-BE49-F238E27FC236}">
                <a16:creationId xmlns:a16="http://schemas.microsoft.com/office/drawing/2014/main" id="{70146B66-4F07-44BE-8AAB-48EA5170DA8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20XX</a:t>
            </a:r>
          </a:p>
        </p:txBody>
      </p:sp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3A927BE5-2F4C-4EBD-9093-C4ED6E3025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18348" y="6356351"/>
            <a:ext cx="1307306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Pitch Deck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C4C1336B-CF5E-42FF-80E8-7D33A2D64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293278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43512" y="2571236"/>
            <a:ext cx="3134678" cy="1715531"/>
          </a:xfrm>
        </p:spPr>
        <p:txBody>
          <a:bodyPr rtlCol="0" anchor="ctr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05D2CCB-CCFC-4A8A-ADA9-C1E4D13B96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4407694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6688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AEE644D4-F9A4-4237-BD5C-4B97ABA933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4186238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FF67A8-55FA-435D-A18C-96D63D22B5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40127" y="1152772"/>
            <a:ext cx="4073978" cy="846301"/>
          </a:xfrm>
        </p:spPr>
        <p:txBody>
          <a:bodyPr rtlCol="0" anchor="t">
            <a:normAutofit/>
          </a:bodyPr>
          <a:lstStyle>
            <a:lvl1pPr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DAC7E4E-FE06-4E90-8107-6B543E5515ED}"/>
              </a:ext>
            </a:extLst>
          </p:cNvPr>
          <p:cNvCxnSpPr/>
          <p:nvPr/>
        </p:nvCxnSpPr>
        <p:spPr>
          <a:xfrm flipV="1">
            <a:off x="1657350" y="0"/>
            <a:ext cx="182880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5">
            <a:extLst>
              <a:ext uri="{FF2B5EF4-FFF2-40B4-BE49-F238E27FC236}">
                <a16:creationId xmlns:a16="http://schemas.microsoft.com/office/drawing/2014/main" id="{3864668D-D640-4ABF-BB9A-D60176660F0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441691" y="2469516"/>
            <a:ext cx="4074903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n-GB" noProof="0"/>
              <a:t>CLICK TO ADD SUBTITLE</a:t>
            </a:r>
          </a:p>
        </p:txBody>
      </p:sp>
      <p:sp>
        <p:nvSpPr>
          <p:cNvPr id="12" name="Text Placeholder 18">
            <a:extLst>
              <a:ext uri="{FF2B5EF4-FFF2-40B4-BE49-F238E27FC236}">
                <a16:creationId xmlns:a16="http://schemas.microsoft.com/office/drawing/2014/main" id="{2E289D5A-B06B-43D4-A3CA-3B06C4D49F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41372" y="2798940"/>
            <a:ext cx="4073978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1DCC2995-DE17-436D-82AE-6E107865CB7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441691" y="3569311"/>
            <a:ext cx="4074903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n-GB" noProof="0"/>
              <a:t>CLICK TO ADD SUBTITLE</a:t>
            </a:r>
          </a:p>
        </p:txBody>
      </p:sp>
      <p:sp>
        <p:nvSpPr>
          <p:cNvPr id="14" name="Text Placeholder 18">
            <a:extLst>
              <a:ext uri="{FF2B5EF4-FFF2-40B4-BE49-F238E27FC236}">
                <a16:creationId xmlns:a16="http://schemas.microsoft.com/office/drawing/2014/main" id="{C7E70A65-1FB1-4F42-854B-8213ED73F79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441372" y="3898736"/>
            <a:ext cx="4073978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45657994-DC61-4DEB-BB2B-65DFCA997AF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441691" y="4669108"/>
            <a:ext cx="4074903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n-GB" noProof="0"/>
              <a:t>CLICK TO ADD SUBTITLE</a:t>
            </a:r>
          </a:p>
        </p:txBody>
      </p:sp>
      <p:sp>
        <p:nvSpPr>
          <p:cNvPr id="16" name="Text Placeholder 18">
            <a:extLst>
              <a:ext uri="{FF2B5EF4-FFF2-40B4-BE49-F238E27FC236}">
                <a16:creationId xmlns:a16="http://schemas.microsoft.com/office/drawing/2014/main" id="{18397EE2-60CD-47FD-AF8F-83A5324D9D1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441372" y="4998532"/>
            <a:ext cx="4073978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17" name="Date Placeholder 2">
            <a:extLst>
              <a:ext uri="{FF2B5EF4-FFF2-40B4-BE49-F238E27FC236}">
                <a16:creationId xmlns:a16="http://schemas.microsoft.com/office/drawing/2014/main" id="{1E25EFF1-65C7-4F93-8740-46885C6BEA57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4439760" y="6356351"/>
            <a:ext cx="710637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20XX</a:t>
            </a:r>
          </a:p>
        </p:txBody>
      </p:sp>
      <p:sp>
        <p:nvSpPr>
          <p:cNvPr id="18" name="Footer Placeholder 3">
            <a:extLst>
              <a:ext uri="{FF2B5EF4-FFF2-40B4-BE49-F238E27FC236}">
                <a16:creationId xmlns:a16="http://schemas.microsoft.com/office/drawing/2014/main" id="{C16D80BF-B599-4FC0-ABD5-98777872FE5F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5371466" y="6356351"/>
            <a:ext cx="2432957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Pitch Deck</a:t>
            </a:r>
          </a:p>
        </p:txBody>
      </p:sp>
      <p:sp>
        <p:nvSpPr>
          <p:cNvPr id="19" name="Slide Number Placeholder 4">
            <a:extLst>
              <a:ext uri="{FF2B5EF4-FFF2-40B4-BE49-F238E27FC236}">
                <a16:creationId xmlns:a16="http://schemas.microsoft.com/office/drawing/2014/main" id="{F64421B1-FF90-4939-90BD-8206DE5036D0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8025493" y="6356351"/>
            <a:ext cx="489857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647987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13867" y="892178"/>
            <a:ext cx="6316266" cy="1325563"/>
          </a:xfrm>
        </p:spPr>
        <p:txBody>
          <a:bodyPr rtlCol="0">
            <a:normAutofit/>
          </a:bodyPr>
          <a:lstStyle>
            <a:lvl1pPr algn="ctr"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32329" y="2776936"/>
            <a:ext cx="2161856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32329" y="3834607"/>
            <a:ext cx="2161856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3485749" y="2776936"/>
            <a:ext cx="2172503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GB" noProof="0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485749" y="3834607"/>
            <a:ext cx="2172503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63D7850-C2A6-43CE-BBE4-8E81A0A59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928688" cy="310515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BAD3E03-2E3B-440C-9105-6F9D33006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678782" cy="24765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049816" y="2776936"/>
            <a:ext cx="2161856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 MASTER TEXT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6049816" y="3834607"/>
            <a:ext cx="2161856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42031895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en-GB" noProof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en-GB" noProof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928452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70" r:id="rId3"/>
    <p:sldLayoutId id="2147483688" r:id="rId4"/>
    <p:sldLayoutId id="2147483694" r:id="rId5"/>
    <p:sldLayoutId id="2147483697" r:id="rId6"/>
    <p:sldLayoutId id="2147483673" r:id="rId7"/>
    <p:sldLayoutId id="2147483676" r:id="rId8"/>
    <p:sldLayoutId id="2147483672" r:id="rId9"/>
    <p:sldLayoutId id="2147483699" r:id="rId10"/>
    <p:sldLayoutId id="2147483671" r:id="rId11"/>
    <p:sldLayoutId id="2147483700" r:id="rId12"/>
    <p:sldLayoutId id="2147483679" r:id="rId13"/>
    <p:sldLayoutId id="2147483692" r:id="rId14"/>
    <p:sldLayoutId id="2147483681" r:id="rId15"/>
    <p:sldLayoutId id="2147483674" r:id="rId16"/>
    <p:sldLayoutId id="2147483675" r:id="rId17"/>
    <p:sldLayoutId id="2147483696" r:id="rId18"/>
    <p:sldLayoutId id="2147483677" r:id="rId19"/>
    <p:sldLayoutId id="2147483678" r:id="rId20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w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FC21C1-B79D-AD03-4EAE-D2542FF334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FDCA64-873A-D0FF-B9BC-047C4A171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Learning intentions and success criteria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69065B-2239-5666-C525-8AC7E30D14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00275" y="2221352"/>
            <a:ext cx="2943225" cy="823912"/>
          </a:xfrm>
        </p:spPr>
        <p:txBody>
          <a:bodyPr anchor="ctr"/>
          <a:lstStyle/>
          <a:p>
            <a:r>
              <a:rPr lang="en-GB" sz="2400" dirty="0"/>
              <a:t>I am learning…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0F8EBB-712D-FA69-3F85-6C3C4D9163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200275" y="3279023"/>
            <a:ext cx="2943225" cy="2802800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About the design stage of software development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How to read and create structure diagrams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A2F969-28CF-3476-B018-2C7279196E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557630" y="2217741"/>
            <a:ext cx="2957720" cy="823912"/>
          </a:xfrm>
        </p:spPr>
        <p:txBody>
          <a:bodyPr anchor="ctr"/>
          <a:lstStyle/>
          <a:p>
            <a:r>
              <a:rPr lang="en-GB" sz="2400" dirty="0"/>
              <a:t>I can…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3659522-523D-64B6-2A66-6AD09301A83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557630" y="3279023"/>
            <a:ext cx="2957720" cy="3442453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Describe the design phase and the aspects of software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Design structure diagrams according to a program specification</a:t>
            </a:r>
          </a:p>
        </p:txBody>
      </p:sp>
    </p:spTree>
    <p:extLst>
      <p:ext uri="{BB962C8B-B14F-4D97-AF65-F5344CB8AC3E}">
        <p14:creationId xmlns:p14="http://schemas.microsoft.com/office/powerpoint/2010/main" val="10170547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7B3DD1-8638-203A-A610-82C8E94161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027EAA-016B-F605-FCB6-BD91C61CB1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682812"/>
            <a:ext cx="7886700" cy="1325563"/>
          </a:xfrm>
        </p:spPr>
        <p:txBody>
          <a:bodyPr/>
          <a:lstStyle/>
          <a:p>
            <a:r>
              <a:rPr lang="en-GB" dirty="0"/>
              <a:t>Worked Example with Condition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BFC94BF-5C18-8F1D-D68C-642DBC45A287}"/>
              </a:ext>
            </a:extLst>
          </p:cNvPr>
          <p:cNvSpPr txBox="1"/>
          <p:nvPr/>
        </p:nvSpPr>
        <p:spPr>
          <a:xfrm>
            <a:off x="1357632" y="1843950"/>
            <a:ext cx="642873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program for an English teacher to </a:t>
            </a:r>
            <a:r>
              <a:rPr lang="en-US" b="1" dirty="0">
                <a:solidFill>
                  <a:srgbClr val="C00000"/>
                </a:solidFill>
              </a:rPr>
              <a:t>enter the last 3 essay scores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for a pupil, </a:t>
            </a:r>
            <a:r>
              <a:rPr lang="en-US" b="1" dirty="0">
                <a:solidFill>
                  <a:srgbClr val="00B050"/>
                </a:solidFill>
              </a:rPr>
              <a:t>calculate the average </a:t>
            </a:r>
            <a:r>
              <a:rPr lang="en-US" dirty="0"/>
              <a:t>and then </a:t>
            </a:r>
            <a:r>
              <a:rPr lang="en-US" b="1" dirty="0">
                <a:solidFill>
                  <a:srgbClr val="0070C0"/>
                </a:solidFill>
              </a:rPr>
              <a:t>display the pass/fail result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b="1" dirty="0"/>
              <a:t>If the average is over 40</a:t>
            </a:r>
            <a:r>
              <a:rPr lang="en-US" dirty="0"/>
              <a:t>, then student will achieve a pass for this work.</a:t>
            </a:r>
          </a:p>
        </p:txBody>
      </p:sp>
      <p:sp>
        <p:nvSpPr>
          <p:cNvPr id="4" name="Flowchart: Predefined Process 3">
            <a:extLst>
              <a:ext uri="{FF2B5EF4-FFF2-40B4-BE49-F238E27FC236}">
                <a16:creationId xmlns:a16="http://schemas.microsoft.com/office/drawing/2014/main" id="{808DC067-21FE-111F-2335-386E3154312A}"/>
              </a:ext>
            </a:extLst>
          </p:cNvPr>
          <p:cNvSpPr/>
          <p:nvPr/>
        </p:nvSpPr>
        <p:spPr>
          <a:xfrm>
            <a:off x="3236614" y="3381594"/>
            <a:ext cx="1928891" cy="796705"/>
          </a:xfrm>
          <a:prstGeom prst="flowChartPredefinedProcess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</a:rPr>
              <a:t>Essay Marking</a:t>
            </a:r>
          </a:p>
        </p:txBody>
      </p:sp>
      <p:sp>
        <p:nvSpPr>
          <p:cNvPr id="6" name="Flowchart: Process 5">
            <a:extLst>
              <a:ext uri="{FF2B5EF4-FFF2-40B4-BE49-F238E27FC236}">
                <a16:creationId xmlns:a16="http://schemas.microsoft.com/office/drawing/2014/main" id="{9A307640-1EE9-51A0-4E0D-0B720E67BC18}"/>
              </a:ext>
            </a:extLst>
          </p:cNvPr>
          <p:cNvSpPr/>
          <p:nvPr/>
        </p:nvSpPr>
        <p:spPr>
          <a:xfrm>
            <a:off x="617397" y="4602364"/>
            <a:ext cx="1431957" cy="796705"/>
          </a:xfrm>
          <a:prstGeom prst="flowChartProcess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</a:rPr>
              <a:t>Get essay scores</a:t>
            </a:r>
          </a:p>
        </p:txBody>
      </p:sp>
      <p:sp>
        <p:nvSpPr>
          <p:cNvPr id="7" name="Flowchart: Process 6">
            <a:extLst>
              <a:ext uri="{FF2B5EF4-FFF2-40B4-BE49-F238E27FC236}">
                <a16:creationId xmlns:a16="http://schemas.microsoft.com/office/drawing/2014/main" id="{7422A452-0640-39C4-BBC1-E5A9DE8EC87B}"/>
              </a:ext>
            </a:extLst>
          </p:cNvPr>
          <p:cNvSpPr/>
          <p:nvPr/>
        </p:nvSpPr>
        <p:spPr>
          <a:xfrm>
            <a:off x="3173287" y="4602363"/>
            <a:ext cx="1431957" cy="796705"/>
          </a:xfrm>
          <a:prstGeom prst="flowChartProcess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</a:rPr>
              <a:t>Calculate average score</a:t>
            </a:r>
          </a:p>
        </p:txBody>
      </p:sp>
      <p:sp>
        <p:nvSpPr>
          <p:cNvPr id="8" name="Hexagon 7">
            <a:extLst>
              <a:ext uri="{FF2B5EF4-FFF2-40B4-BE49-F238E27FC236}">
                <a16:creationId xmlns:a16="http://schemas.microsoft.com/office/drawing/2014/main" id="{B5FBFA3A-E9F8-C3EA-BB60-EDC5A6973E06}"/>
              </a:ext>
            </a:extLst>
          </p:cNvPr>
          <p:cNvSpPr/>
          <p:nvPr/>
        </p:nvSpPr>
        <p:spPr>
          <a:xfrm>
            <a:off x="5576933" y="4602365"/>
            <a:ext cx="1928891" cy="796705"/>
          </a:xfrm>
          <a:prstGeom prst="hexagon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</a:rPr>
              <a:t>If average score greater than 40</a:t>
            </a:r>
          </a:p>
        </p:txBody>
      </p:sp>
      <p:sp>
        <p:nvSpPr>
          <p:cNvPr id="10" name="Flowchart: Process 9">
            <a:extLst>
              <a:ext uri="{FF2B5EF4-FFF2-40B4-BE49-F238E27FC236}">
                <a16:creationId xmlns:a16="http://schemas.microsoft.com/office/drawing/2014/main" id="{4E049987-729D-5C85-2B65-9B2C0A96807F}"/>
              </a:ext>
            </a:extLst>
          </p:cNvPr>
          <p:cNvSpPr/>
          <p:nvPr/>
        </p:nvSpPr>
        <p:spPr>
          <a:xfrm>
            <a:off x="4770420" y="5967082"/>
            <a:ext cx="1431957" cy="796705"/>
          </a:xfrm>
          <a:prstGeom prst="flowChartProcess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</a:rPr>
              <a:t>Display pass message</a:t>
            </a:r>
          </a:p>
        </p:txBody>
      </p:sp>
      <p:sp>
        <p:nvSpPr>
          <p:cNvPr id="11" name="Flowchart: Process 10">
            <a:extLst>
              <a:ext uri="{FF2B5EF4-FFF2-40B4-BE49-F238E27FC236}">
                <a16:creationId xmlns:a16="http://schemas.microsoft.com/office/drawing/2014/main" id="{254729E3-36DC-F1AE-49C8-6A0183F1EA20}"/>
              </a:ext>
            </a:extLst>
          </p:cNvPr>
          <p:cNvSpPr/>
          <p:nvPr/>
        </p:nvSpPr>
        <p:spPr>
          <a:xfrm>
            <a:off x="6962112" y="5967081"/>
            <a:ext cx="1431957" cy="796705"/>
          </a:xfrm>
          <a:prstGeom prst="flowChartProcess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</a:rPr>
              <a:t>Display fail message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9267707-9D3A-67E5-2E9B-C1DF6F208A9A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5486399" y="5399069"/>
            <a:ext cx="814813" cy="56801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57D0CD1-878C-9713-9EB6-CED1AC011A78}"/>
              </a:ext>
            </a:extLst>
          </p:cNvPr>
          <p:cNvCxnSpPr>
            <a:cxnSpLocks/>
            <a:endCxn id="11" idx="0"/>
          </p:cNvCxnSpPr>
          <p:nvPr/>
        </p:nvCxnSpPr>
        <p:spPr>
          <a:xfrm>
            <a:off x="6891197" y="5399069"/>
            <a:ext cx="786894" cy="56801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9E38525-DA51-48E5-4511-66803A471FA5}"/>
              </a:ext>
            </a:extLst>
          </p:cNvPr>
          <p:cNvSpPr txBox="1"/>
          <p:nvPr/>
        </p:nvSpPr>
        <p:spPr>
          <a:xfrm>
            <a:off x="5357161" y="5529185"/>
            <a:ext cx="4395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Yes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5C5EFA2-1424-3505-F76D-A1C60A5F21B3}"/>
              </a:ext>
            </a:extLst>
          </p:cNvPr>
          <p:cNvSpPr txBox="1"/>
          <p:nvPr/>
        </p:nvSpPr>
        <p:spPr>
          <a:xfrm>
            <a:off x="7366934" y="5535591"/>
            <a:ext cx="4013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No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54A123E-A74B-0F1E-8FBF-5ADB9E14A24C}"/>
              </a:ext>
            </a:extLst>
          </p:cNvPr>
          <p:cNvCxnSpPr>
            <a:cxnSpLocks/>
          </p:cNvCxnSpPr>
          <p:nvPr/>
        </p:nvCxnSpPr>
        <p:spPr>
          <a:xfrm flipH="1">
            <a:off x="1333375" y="4372948"/>
            <a:ext cx="520800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DB4108D-4409-E44C-A0F6-E35AC889BFB0}"/>
              </a:ext>
            </a:extLst>
          </p:cNvPr>
          <p:cNvCxnSpPr>
            <a:cxnSpLocks/>
            <a:stCxn id="6" idx="0"/>
          </p:cNvCxnSpPr>
          <p:nvPr/>
        </p:nvCxnSpPr>
        <p:spPr>
          <a:xfrm flipH="1" flipV="1">
            <a:off x="1328848" y="4372948"/>
            <a:ext cx="4528" cy="22941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AF9BF02-FA3A-1961-9266-B37F2FB7A050}"/>
              </a:ext>
            </a:extLst>
          </p:cNvPr>
          <p:cNvCxnSpPr>
            <a:cxnSpLocks/>
          </p:cNvCxnSpPr>
          <p:nvPr/>
        </p:nvCxnSpPr>
        <p:spPr>
          <a:xfrm flipH="1" flipV="1">
            <a:off x="3808702" y="4395179"/>
            <a:ext cx="8883" cy="22941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616DC0F-F1E7-0154-D1FD-0F9EE63010A8}"/>
              </a:ext>
            </a:extLst>
          </p:cNvPr>
          <p:cNvCxnSpPr>
            <a:cxnSpLocks/>
          </p:cNvCxnSpPr>
          <p:nvPr/>
        </p:nvCxnSpPr>
        <p:spPr>
          <a:xfrm flipH="1" flipV="1">
            <a:off x="6532495" y="4372948"/>
            <a:ext cx="8883" cy="22941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4B8B772C-7004-205E-F876-87040A6B27AF}"/>
              </a:ext>
            </a:extLst>
          </p:cNvPr>
          <p:cNvCxnSpPr>
            <a:cxnSpLocks/>
            <a:endCxn id="4" idx="2"/>
          </p:cNvCxnSpPr>
          <p:nvPr/>
        </p:nvCxnSpPr>
        <p:spPr>
          <a:xfrm flipV="1">
            <a:off x="4201059" y="4178299"/>
            <a:ext cx="1" cy="19464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1668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  <p:bldP spid="10" grpId="0" animBg="1"/>
      <p:bldP spid="11" grpId="0" animBg="1"/>
      <p:bldP spid="17" grpId="0"/>
      <p:bldP spid="1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C49473-0C0E-3BFF-ED38-47055A47D7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C66A9-6A6B-638D-F3B0-F7F9990225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682812"/>
            <a:ext cx="7886700" cy="1325563"/>
          </a:xfrm>
        </p:spPr>
        <p:txBody>
          <a:bodyPr/>
          <a:lstStyle/>
          <a:p>
            <a:r>
              <a:rPr lang="en-GB" dirty="0"/>
              <a:t>tasks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EC3D6C7-53F7-AD83-F8B4-497BDD39FB17}"/>
              </a:ext>
            </a:extLst>
          </p:cNvPr>
          <p:cNvSpPr txBox="1"/>
          <p:nvPr/>
        </p:nvSpPr>
        <p:spPr>
          <a:xfrm>
            <a:off x="1357632" y="1823709"/>
            <a:ext cx="642873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Identify the </a:t>
            </a:r>
            <a:r>
              <a:rPr lang="en-US" b="1" dirty="0">
                <a:solidFill>
                  <a:srgbClr val="C00000"/>
                </a:solidFill>
              </a:rPr>
              <a:t>Inputs</a:t>
            </a:r>
            <a:r>
              <a:rPr lang="en-US" dirty="0"/>
              <a:t>, </a:t>
            </a:r>
            <a:r>
              <a:rPr lang="en-US" b="1" dirty="0">
                <a:solidFill>
                  <a:srgbClr val="00B050"/>
                </a:solidFill>
              </a:rPr>
              <a:t>Processes</a:t>
            </a:r>
            <a:r>
              <a:rPr lang="en-US" dirty="0"/>
              <a:t>, and </a:t>
            </a:r>
            <a:r>
              <a:rPr lang="en-US" b="1" dirty="0">
                <a:solidFill>
                  <a:srgbClr val="0070C0"/>
                </a:solidFill>
              </a:rPr>
              <a:t>Outputs</a:t>
            </a:r>
            <a:r>
              <a:rPr lang="en-US" dirty="0"/>
              <a:t>, then design the following programs using structure diagrams:</a:t>
            </a:r>
          </a:p>
          <a:p>
            <a:endParaRPr lang="en-GB" dirty="0"/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A login program where the user enters their </a:t>
            </a:r>
            <a:r>
              <a:rPr lang="en-GB" b="1" dirty="0">
                <a:solidFill>
                  <a:srgbClr val="C00000"/>
                </a:solidFill>
              </a:rPr>
              <a:t>username</a:t>
            </a:r>
            <a:r>
              <a:rPr lang="en-GB" dirty="0"/>
              <a:t> and </a:t>
            </a:r>
            <a:r>
              <a:rPr lang="en-GB" b="1" dirty="0">
                <a:solidFill>
                  <a:srgbClr val="C00000"/>
                </a:solidFill>
              </a:rPr>
              <a:t>password</a:t>
            </a:r>
            <a:r>
              <a:rPr lang="en-GB" dirty="0"/>
              <a:t>. </a:t>
            </a:r>
            <a:r>
              <a:rPr lang="en-GB" b="1" dirty="0">
                <a:solidFill>
                  <a:srgbClr val="00B050"/>
                </a:solidFill>
              </a:rPr>
              <a:t>If the password is “MrWang4Eva”</a:t>
            </a:r>
            <a:r>
              <a:rPr lang="en-GB" dirty="0"/>
              <a:t> then </a:t>
            </a:r>
            <a:r>
              <a:rPr lang="en-GB" b="1" dirty="0">
                <a:solidFill>
                  <a:srgbClr val="0070C0"/>
                </a:solidFill>
              </a:rPr>
              <a:t>display “Welcome back”</a:t>
            </a:r>
            <a:r>
              <a:rPr lang="en-GB" dirty="0"/>
              <a:t>,</a:t>
            </a:r>
            <a:r>
              <a:rPr lang="en-GB" b="1" dirty="0">
                <a:solidFill>
                  <a:srgbClr val="0070C0"/>
                </a:solidFill>
              </a:rPr>
              <a:t> </a:t>
            </a:r>
            <a:r>
              <a:rPr lang="en-GB" dirty="0"/>
              <a:t>otherwise </a:t>
            </a:r>
            <a:r>
              <a:rPr lang="en-GB" b="1" dirty="0">
                <a:solidFill>
                  <a:srgbClr val="0070C0"/>
                </a:solidFill>
              </a:rPr>
              <a:t>display “Incorrect”</a:t>
            </a:r>
            <a:r>
              <a:rPr lang="en-GB" dirty="0"/>
              <a:t> to the user</a:t>
            </a:r>
          </a:p>
          <a:p>
            <a:pPr marL="342900" indent="-342900">
              <a:buFont typeface="+mj-lt"/>
              <a:buAutoNum type="arabicPeriod"/>
            </a:pPr>
            <a:endParaRPr lang="en-GB" dirty="0"/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A program which asks the user how old they are. If the age is 17 or more, display “You can learn to drive”, otherwise display “You cannot drive yet”.</a:t>
            </a:r>
          </a:p>
          <a:p>
            <a:pPr marL="342900" indent="-342900">
              <a:buFont typeface="+mj-lt"/>
              <a:buAutoNum type="arabicPeriod"/>
            </a:pPr>
            <a:endParaRPr lang="en-GB" dirty="0"/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A program that takes a user’s bank balance and the price of a pair of shoes. Display a message saying whether the user can afford to buy the shoes or not.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16479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A2E28E-C130-4D58-CCC0-102EA6A50A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2C1A7D-FB60-B67C-054D-A95E768B6B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811"/>
            <a:ext cx="7886700" cy="1325563"/>
          </a:xfrm>
        </p:spPr>
        <p:txBody>
          <a:bodyPr/>
          <a:lstStyle/>
          <a:p>
            <a:r>
              <a:rPr lang="en-GB" dirty="0"/>
              <a:t>Worked Example with Loop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6E5194B-ED3D-2C24-DEF5-F9C53E9EE47F}"/>
              </a:ext>
            </a:extLst>
          </p:cNvPr>
          <p:cNvSpPr txBox="1"/>
          <p:nvPr/>
        </p:nvSpPr>
        <p:spPr>
          <a:xfrm>
            <a:off x="1357632" y="1164949"/>
            <a:ext cx="642873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program for a nursery class that will help with their counting.</a:t>
            </a:r>
          </a:p>
          <a:p>
            <a:endParaRPr lang="en-US" dirty="0"/>
          </a:p>
          <a:p>
            <a:r>
              <a:rPr lang="en-US" dirty="0"/>
              <a:t>It will </a:t>
            </a:r>
            <a:r>
              <a:rPr lang="en-US" b="1" dirty="0"/>
              <a:t>ask the pupil to type their name</a:t>
            </a:r>
            <a:r>
              <a:rPr lang="en-US" dirty="0"/>
              <a:t> and then </a:t>
            </a:r>
            <a:r>
              <a:rPr lang="en-US" b="1" dirty="0"/>
              <a:t>type the number of times </a:t>
            </a:r>
            <a:r>
              <a:rPr lang="en-US" dirty="0"/>
              <a:t>it is to be repeated.</a:t>
            </a:r>
          </a:p>
          <a:p>
            <a:endParaRPr lang="en-US" dirty="0"/>
          </a:p>
          <a:p>
            <a:r>
              <a:rPr lang="en-US" dirty="0"/>
              <a:t>The </a:t>
            </a:r>
            <a:r>
              <a:rPr lang="en-US" b="1" dirty="0"/>
              <a:t>name will then be displayed that number of times</a:t>
            </a:r>
            <a:r>
              <a:rPr lang="en-US" dirty="0"/>
              <a:t>.</a:t>
            </a:r>
            <a:endParaRPr lang="en-GB" dirty="0"/>
          </a:p>
        </p:txBody>
      </p:sp>
      <p:sp>
        <p:nvSpPr>
          <p:cNvPr id="4" name="Flowchart: Predefined Process 3">
            <a:extLst>
              <a:ext uri="{FF2B5EF4-FFF2-40B4-BE49-F238E27FC236}">
                <a16:creationId xmlns:a16="http://schemas.microsoft.com/office/drawing/2014/main" id="{69135665-7D10-AF5C-6DE7-F2466D5601E9}"/>
              </a:ext>
            </a:extLst>
          </p:cNvPr>
          <p:cNvSpPr/>
          <p:nvPr/>
        </p:nvSpPr>
        <p:spPr>
          <a:xfrm>
            <a:off x="3716444" y="3426735"/>
            <a:ext cx="1928891" cy="796705"/>
          </a:xfrm>
          <a:prstGeom prst="flowChartPredefinedProcess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</a:rPr>
              <a:t>Counting Program</a:t>
            </a:r>
          </a:p>
        </p:txBody>
      </p:sp>
      <p:sp>
        <p:nvSpPr>
          <p:cNvPr id="6" name="Flowchart: Process 5">
            <a:extLst>
              <a:ext uri="{FF2B5EF4-FFF2-40B4-BE49-F238E27FC236}">
                <a16:creationId xmlns:a16="http://schemas.microsoft.com/office/drawing/2014/main" id="{B2AFBC2E-3B09-5608-0C74-E04D4EA2DF3C}"/>
              </a:ext>
            </a:extLst>
          </p:cNvPr>
          <p:cNvSpPr/>
          <p:nvPr/>
        </p:nvSpPr>
        <p:spPr>
          <a:xfrm>
            <a:off x="1778422" y="4647505"/>
            <a:ext cx="1431957" cy="796705"/>
          </a:xfrm>
          <a:prstGeom prst="flowChartProcess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</a:rPr>
              <a:t>Get name</a:t>
            </a:r>
          </a:p>
        </p:txBody>
      </p:sp>
      <p:sp>
        <p:nvSpPr>
          <p:cNvPr id="7" name="Flowchart: Process 6">
            <a:extLst>
              <a:ext uri="{FF2B5EF4-FFF2-40B4-BE49-F238E27FC236}">
                <a16:creationId xmlns:a16="http://schemas.microsoft.com/office/drawing/2014/main" id="{BE32B8AE-120C-B553-915E-4E40F92C8C47}"/>
              </a:ext>
            </a:extLst>
          </p:cNvPr>
          <p:cNvSpPr/>
          <p:nvPr/>
        </p:nvSpPr>
        <p:spPr>
          <a:xfrm>
            <a:off x="3616342" y="4647507"/>
            <a:ext cx="1431957" cy="796705"/>
          </a:xfrm>
          <a:prstGeom prst="flowChartProcess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</a:rPr>
              <a:t>Get number of times to repeat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E33A6DD-0740-C59C-8309-ED27EEFE0E4B}"/>
              </a:ext>
            </a:extLst>
          </p:cNvPr>
          <p:cNvCxnSpPr>
            <a:cxnSpLocks/>
          </p:cNvCxnSpPr>
          <p:nvPr/>
        </p:nvCxnSpPr>
        <p:spPr>
          <a:xfrm flipH="1">
            <a:off x="2494400" y="4418089"/>
            <a:ext cx="412790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74D4BA4-1567-C670-0F46-AD6318066FBA}"/>
              </a:ext>
            </a:extLst>
          </p:cNvPr>
          <p:cNvCxnSpPr>
            <a:cxnSpLocks/>
            <a:stCxn id="6" idx="0"/>
          </p:cNvCxnSpPr>
          <p:nvPr/>
        </p:nvCxnSpPr>
        <p:spPr>
          <a:xfrm flipH="1" flipV="1">
            <a:off x="2489873" y="4418089"/>
            <a:ext cx="4528" cy="22941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F501526-B5A7-167B-87F9-5B1E9DC5670D}"/>
              </a:ext>
            </a:extLst>
          </p:cNvPr>
          <p:cNvCxnSpPr>
            <a:cxnSpLocks/>
          </p:cNvCxnSpPr>
          <p:nvPr/>
        </p:nvCxnSpPr>
        <p:spPr>
          <a:xfrm flipH="1" flipV="1">
            <a:off x="4300388" y="4418089"/>
            <a:ext cx="8883" cy="22941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B7F71FA-57BA-5A1E-0FA2-3F8BCA7D8F93}"/>
              </a:ext>
            </a:extLst>
          </p:cNvPr>
          <p:cNvCxnSpPr>
            <a:cxnSpLocks/>
            <a:endCxn id="4" idx="2"/>
          </p:cNvCxnSpPr>
          <p:nvPr/>
        </p:nvCxnSpPr>
        <p:spPr>
          <a:xfrm flipV="1">
            <a:off x="4680889" y="4223440"/>
            <a:ext cx="1" cy="19464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Flowchart: Connector 4">
            <a:extLst>
              <a:ext uri="{FF2B5EF4-FFF2-40B4-BE49-F238E27FC236}">
                <a16:creationId xmlns:a16="http://schemas.microsoft.com/office/drawing/2014/main" id="{104BC848-F58C-0B9F-7CE7-013C40AAEDAB}"/>
              </a:ext>
            </a:extLst>
          </p:cNvPr>
          <p:cNvSpPr/>
          <p:nvPr/>
        </p:nvSpPr>
        <p:spPr>
          <a:xfrm>
            <a:off x="5585934" y="4647509"/>
            <a:ext cx="2072746" cy="796701"/>
          </a:xfrm>
          <a:prstGeom prst="flowChartConnector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</a:rPr>
              <a:t>Repeat number of times entered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7E332CA-ED4F-0843-FD57-61185AD3860D}"/>
              </a:ext>
            </a:extLst>
          </p:cNvPr>
          <p:cNvCxnSpPr>
            <a:cxnSpLocks/>
          </p:cNvCxnSpPr>
          <p:nvPr/>
        </p:nvCxnSpPr>
        <p:spPr>
          <a:xfrm flipH="1" flipV="1">
            <a:off x="6615516" y="4418089"/>
            <a:ext cx="4528" cy="22941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F89AD4F-741F-94E5-BDF3-0207B9E90DF7}"/>
              </a:ext>
            </a:extLst>
          </p:cNvPr>
          <p:cNvCxnSpPr>
            <a:cxnSpLocks/>
          </p:cNvCxnSpPr>
          <p:nvPr/>
        </p:nvCxnSpPr>
        <p:spPr>
          <a:xfrm flipH="1" flipV="1">
            <a:off x="6622307" y="5444213"/>
            <a:ext cx="4528" cy="22941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Flowchart: Process 15">
            <a:extLst>
              <a:ext uri="{FF2B5EF4-FFF2-40B4-BE49-F238E27FC236}">
                <a16:creationId xmlns:a16="http://schemas.microsoft.com/office/drawing/2014/main" id="{B92E4C5E-682D-88FB-2BAB-3AFCEA32ABAF}"/>
              </a:ext>
            </a:extLst>
          </p:cNvPr>
          <p:cNvSpPr/>
          <p:nvPr/>
        </p:nvSpPr>
        <p:spPr>
          <a:xfrm>
            <a:off x="5906328" y="5673629"/>
            <a:ext cx="1431957" cy="796705"/>
          </a:xfrm>
          <a:prstGeom prst="flowChartProcess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</a:rPr>
              <a:t>Display name</a:t>
            </a:r>
          </a:p>
        </p:txBody>
      </p:sp>
    </p:spTree>
    <p:extLst>
      <p:ext uri="{BB962C8B-B14F-4D97-AF65-F5344CB8AC3E}">
        <p14:creationId xmlns:p14="http://schemas.microsoft.com/office/powerpoint/2010/main" val="3027011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5" grpId="0" animBg="1"/>
      <p:bldP spid="1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E502E9-396A-DA54-294E-2C5BCD3CD1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43967-A7E8-DC7F-2F9B-D9D4BA2717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682812"/>
            <a:ext cx="7886700" cy="1325563"/>
          </a:xfrm>
        </p:spPr>
        <p:txBody>
          <a:bodyPr/>
          <a:lstStyle/>
          <a:p>
            <a:r>
              <a:rPr lang="en-GB" dirty="0"/>
              <a:t>tasks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C1D30D-9728-8A5D-6369-647385469A19}"/>
              </a:ext>
            </a:extLst>
          </p:cNvPr>
          <p:cNvSpPr txBox="1"/>
          <p:nvPr/>
        </p:nvSpPr>
        <p:spPr>
          <a:xfrm>
            <a:off x="1357632" y="1823709"/>
            <a:ext cx="642873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Identify the </a:t>
            </a:r>
            <a:r>
              <a:rPr lang="en-US" b="1" dirty="0">
                <a:solidFill>
                  <a:srgbClr val="C00000"/>
                </a:solidFill>
              </a:rPr>
              <a:t>Inputs</a:t>
            </a:r>
            <a:r>
              <a:rPr lang="en-US" dirty="0"/>
              <a:t>, </a:t>
            </a:r>
            <a:r>
              <a:rPr lang="en-US" b="1" dirty="0">
                <a:solidFill>
                  <a:srgbClr val="00B050"/>
                </a:solidFill>
              </a:rPr>
              <a:t>Processes</a:t>
            </a:r>
            <a:r>
              <a:rPr lang="en-US" dirty="0"/>
              <a:t>, and </a:t>
            </a:r>
            <a:r>
              <a:rPr lang="en-US" b="1" dirty="0">
                <a:solidFill>
                  <a:srgbClr val="0070C0"/>
                </a:solidFill>
              </a:rPr>
              <a:t>Outputs</a:t>
            </a:r>
            <a:r>
              <a:rPr lang="en-US" dirty="0"/>
              <a:t>, then design the following programs using structure diagrams:</a:t>
            </a:r>
          </a:p>
          <a:p>
            <a:endParaRPr lang="en-GB" dirty="0"/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A program which counts down from a number. </a:t>
            </a:r>
            <a:r>
              <a:rPr lang="en-GB" b="1" dirty="0">
                <a:solidFill>
                  <a:srgbClr val="C00000"/>
                </a:solidFill>
              </a:rPr>
              <a:t>The user enters a number </a:t>
            </a:r>
            <a:r>
              <a:rPr lang="en-GB" dirty="0"/>
              <a:t>to count down from, then </a:t>
            </a:r>
            <a:r>
              <a:rPr lang="en-GB" b="1" dirty="0">
                <a:solidFill>
                  <a:srgbClr val="00B050"/>
                </a:solidFill>
              </a:rPr>
              <a:t>the program loops</a:t>
            </a:r>
            <a:r>
              <a:rPr lang="en-GB" dirty="0"/>
              <a:t>, starting from the user’s number and </a:t>
            </a:r>
            <a:r>
              <a:rPr lang="en-GB" b="1" dirty="0">
                <a:solidFill>
                  <a:srgbClr val="0070C0"/>
                </a:solidFill>
              </a:rPr>
              <a:t>displaying it</a:t>
            </a:r>
            <a:r>
              <a:rPr lang="en-GB" dirty="0"/>
              <a:t>, until it reaches zero.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GB" dirty="0"/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A program which asks the user to enter a number, then loops, displaying a times table for that number up to times 12.</a:t>
            </a:r>
          </a:p>
        </p:txBody>
      </p:sp>
    </p:spTree>
    <p:extLst>
      <p:ext uri="{BB962C8B-B14F-4D97-AF65-F5344CB8AC3E}">
        <p14:creationId xmlns:p14="http://schemas.microsoft.com/office/powerpoint/2010/main" val="33710900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A6D392-DB7F-01D7-BB37-837E9E38C7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2A0261-0D5C-9285-1A38-2471C9CC4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Learning intentions and success criteria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24137C-F0DF-5696-D7C4-0A614259B6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00275" y="2221352"/>
            <a:ext cx="2943225" cy="823912"/>
          </a:xfrm>
        </p:spPr>
        <p:txBody>
          <a:bodyPr anchor="ctr"/>
          <a:lstStyle/>
          <a:p>
            <a:r>
              <a:rPr lang="en-GB" sz="2400" dirty="0"/>
              <a:t>I am learning…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A0B3A8-A99A-C459-1A21-382A8636F7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200275" y="3279023"/>
            <a:ext cx="2943225" cy="2802800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About the design stage of software development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How to read and create structure diagrams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E77E6C-EC39-3D21-7C3C-79FCF82250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557630" y="2217741"/>
            <a:ext cx="2957720" cy="823912"/>
          </a:xfrm>
        </p:spPr>
        <p:txBody>
          <a:bodyPr anchor="ctr"/>
          <a:lstStyle/>
          <a:p>
            <a:r>
              <a:rPr lang="en-GB" sz="2400" dirty="0"/>
              <a:t>I can…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274A7D0-43BC-5191-DC85-3B8F3BAB605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557630" y="3279023"/>
            <a:ext cx="2957720" cy="3442453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Describe the design phase and the aspects of software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Design structure diagrams according to a program specification</a:t>
            </a:r>
          </a:p>
        </p:txBody>
      </p:sp>
    </p:spTree>
    <p:extLst>
      <p:ext uri="{BB962C8B-B14F-4D97-AF65-F5344CB8AC3E}">
        <p14:creationId xmlns:p14="http://schemas.microsoft.com/office/powerpoint/2010/main" val="27093781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787698-A108-A789-FF04-5399523ED8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12030" y="4434840"/>
            <a:ext cx="3984497" cy="1122202"/>
          </a:xfrm>
        </p:spPr>
        <p:txBody>
          <a:bodyPr/>
          <a:lstStyle/>
          <a:p>
            <a:r>
              <a:rPr lang="en-GB" dirty="0"/>
              <a:t>Design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C8D7CA-3C16-0295-286D-6294A3D7BDB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N5 - Software Design &amp; Development</a:t>
            </a:r>
          </a:p>
        </p:txBody>
      </p:sp>
      <p:pic>
        <p:nvPicPr>
          <p:cNvPr id="5" name="Graphic 4" descr="Programmer male with solid fill">
            <a:extLst>
              <a:ext uri="{FF2B5EF4-FFF2-40B4-BE49-F238E27FC236}">
                <a16:creationId xmlns:a16="http://schemas.microsoft.com/office/drawing/2014/main" id="{D19658CA-3BC1-9992-EF53-311BDAB647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65195" y="3429000"/>
            <a:ext cx="1233659" cy="1233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2657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446E43-6A6A-180D-A370-6E3D7B7182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2DDA3C-56C9-1584-850C-15B4A9962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682812"/>
            <a:ext cx="7886700" cy="1325563"/>
          </a:xfrm>
        </p:spPr>
        <p:txBody>
          <a:bodyPr/>
          <a:lstStyle/>
          <a:p>
            <a:r>
              <a:rPr lang="en-GB" dirty="0"/>
              <a:t>Design Techniques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444FBF-C6CE-20A2-C010-1E3C08F8A61B}"/>
              </a:ext>
            </a:extLst>
          </p:cNvPr>
          <p:cNvSpPr txBox="1"/>
          <p:nvPr/>
        </p:nvSpPr>
        <p:spPr>
          <a:xfrm>
            <a:off x="1357632" y="1843950"/>
            <a:ext cx="642873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At National 5, you will need to know how to explain and implement three design techniques:</a:t>
            </a:r>
          </a:p>
          <a:p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Design of the </a:t>
            </a:r>
            <a:r>
              <a:rPr lang="en-GB" b="1" dirty="0"/>
              <a:t>User Interface </a:t>
            </a:r>
            <a:r>
              <a:rPr lang="en-GB" dirty="0"/>
              <a:t>(</a:t>
            </a:r>
            <a:r>
              <a:rPr lang="en-GB" i="1" dirty="0"/>
              <a:t>Wireframe</a:t>
            </a:r>
            <a:r>
              <a:rPr lang="en-GB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Design of the </a:t>
            </a:r>
            <a:r>
              <a:rPr lang="en-GB" b="1" dirty="0"/>
              <a:t>structure</a:t>
            </a:r>
            <a:r>
              <a:rPr lang="en-GB" dirty="0"/>
              <a:t> of the software (</a:t>
            </a:r>
            <a:r>
              <a:rPr lang="en-GB" i="1" dirty="0"/>
              <a:t>Structure Diagram</a:t>
            </a:r>
            <a:r>
              <a:rPr lang="en-GB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Design of the </a:t>
            </a:r>
            <a:r>
              <a:rPr lang="en-GB" b="1" dirty="0"/>
              <a:t>detailed logic </a:t>
            </a:r>
            <a:r>
              <a:rPr lang="en-GB" dirty="0"/>
              <a:t>of the software (</a:t>
            </a:r>
            <a:r>
              <a:rPr lang="en-GB" i="1" dirty="0"/>
              <a:t>Flowchart</a:t>
            </a:r>
            <a:r>
              <a:rPr lang="en-GB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endParaRPr lang="en-GB" dirty="0"/>
          </a:p>
          <a:p>
            <a:r>
              <a:rPr lang="en-GB" dirty="0"/>
              <a:t>You will also need to read, understand, and write </a:t>
            </a:r>
            <a:r>
              <a:rPr lang="en-GB" b="1" dirty="0"/>
              <a:t>Pseudocode</a:t>
            </a:r>
            <a:r>
              <a:rPr lang="en-GB" dirty="0"/>
              <a:t>.</a:t>
            </a:r>
            <a:endParaRPr lang="en-GB" b="1" dirty="0"/>
          </a:p>
        </p:txBody>
      </p:sp>
      <p:pic>
        <p:nvPicPr>
          <p:cNvPr id="5" name="Picture 4" descr="Graph on a paper">
            <a:extLst>
              <a:ext uri="{FF2B5EF4-FFF2-40B4-BE49-F238E27FC236}">
                <a16:creationId xmlns:a16="http://schemas.microsoft.com/office/drawing/2014/main" id="{FBEBF83A-F1AE-9CB5-37B8-4CCED80E42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50631" y="4983271"/>
            <a:ext cx="2688135" cy="1792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118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2DAE9E-9362-8305-BD7A-2E0578857E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980C46-A626-5F2B-BCE9-F9EAB1E55D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682812"/>
            <a:ext cx="7886700" cy="1325563"/>
          </a:xfrm>
        </p:spPr>
        <p:txBody>
          <a:bodyPr/>
          <a:lstStyle/>
          <a:p>
            <a:r>
              <a:rPr lang="en-GB" dirty="0"/>
              <a:t>Structure Diagram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0A8A6B-E50C-56B6-69AF-8CFDDE6F6F62}"/>
              </a:ext>
            </a:extLst>
          </p:cNvPr>
          <p:cNvSpPr txBox="1"/>
          <p:nvPr/>
        </p:nvSpPr>
        <p:spPr>
          <a:xfrm>
            <a:off x="1357632" y="1843950"/>
            <a:ext cx="642873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231F20"/>
                </a:solidFill>
                <a:latin typeface="ReithSans"/>
              </a:rPr>
              <a:t>Structure diagrams are a visual design technique used to show the steps needed to solve a problem.</a:t>
            </a:r>
          </a:p>
          <a:p>
            <a:endParaRPr lang="en-GB" dirty="0">
              <a:solidFill>
                <a:srgbClr val="231F20"/>
              </a:solidFill>
              <a:latin typeface="ReithSans"/>
            </a:endParaRPr>
          </a:p>
          <a:p>
            <a:r>
              <a:rPr lang="en-GB" dirty="0">
                <a:solidFill>
                  <a:srgbClr val="231F20"/>
                </a:solidFill>
                <a:latin typeface="ReithSans"/>
              </a:rPr>
              <a:t>When reading a structure diagram </a:t>
            </a:r>
            <a:r>
              <a:rPr lang="en-GB" b="1" dirty="0">
                <a:solidFill>
                  <a:srgbClr val="231F20"/>
                </a:solidFill>
                <a:latin typeface="ReithSans"/>
              </a:rPr>
              <a:t>start at the top </a:t>
            </a:r>
            <a:r>
              <a:rPr lang="en-GB" dirty="0">
                <a:solidFill>
                  <a:srgbClr val="231F20"/>
                </a:solidFill>
                <a:latin typeface="ReithSans"/>
              </a:rPr>
              <a:t>and work towards the bottom.</a:t>
            </a:r>
          </a:p>
          <a:p>
            <a:endParaRPr lang="en-GB" dirty="0">
              <a:solidFill>
                <a:srgbClr val="231F20"/>
              </a:solidFill>
              <a:latin typeface="ReithSans"/>
            </a:endParaRPr>
          </a:p>
          <a:p>
            <a:r>
              <a:rPr lang="en-GB" dirty="0">
                <a:solidFill>
                  <a:srgbClr val="231F20"/>
                </a:solidFill>
                <a:latin typeface="ReithSans"/>
              </a:rPr>
              <a:t>If a level contains more than one branch, read from </a:t>
            </a:r>
            <a:r>
              <a:rPr lang="en-GB" b="1" dirty="0">
                <a:solidFill>
                  <a:srgbClr val="231F20"/>
                </a:solidFill>
                <a:latin typeface="ReithSans"/>
              </a:rPr>
              <a:t>left to right </a:t>
            </a:r>
            <a:r>
              <a:rPr lang="en-GB" dirty="0">
                <a:solidFill>
                  <a:srgbClr val="231F20"/>
                </a:solidFill>
                <a:latin typeface="ReithSans"/>
              </a:rPr>
              <a:t>before moving to the next level.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E81D73B-D1FA-94A6-38B0-0EB595C654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3505" y="4255129"/>
            <a:ext cx="4116989" cy="2443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77509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1BEE2A-B156-BF53-C4C1-30CF9B90F9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6F65D3-A3E3-3CDC-4665-C8A8F9273C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682812"/>
            <a:ext cx="7886700" cy="1325563"/>
          </a:xfrm>
        </p:spPr>
        <p:txBody>
          <a:bodyPr/>
          <a:lstStyle/>
          <a:p>
            <a:r>
              <a:rPr lang="en-GB" dirty="0"/>
              <a:t>Structure Diagram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AAD83B-51DF-5D72-6CC5-B03526E0768F}"/>
              </a:ext>
            </a:extLst>
          </p:cNvPr>
          <p:cNvSpPr txBox="1"/>
          <p:nvPr/>
        </p:nvSpPr>
        <p:spPr>
          <a:xfrm>
            <a:off x="1357632" y="1843950"/>
            <a:ext cx="642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231F20"/>
                </a:solidFill>
                <a:latin typeface="ReithSans"/>
              </a:rPr>
              <a:t>The following symbols are used in structure diagrams: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FF5729-0A7B-75E6-2C81-0E01BA9F49C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8863"/>
          <a:stretch>
            <a:fillRect/>
          </a:stretch>
        </p:blipFill>
        <p:spPr>
          <a:xfrm>
            <a:off x="1300162" y="2308632"/>
            <a:ext cx="6543676" cy="4345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160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892A2A-59FE-A98E-4BF5-DD58FEB8B9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01D8A2-575C-DF94-B926-367018412B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682812"/>
            <a:ext cx="7886700" cy="1325563"/>
          </a:xfrm>
        </p:spPr>
        <p:txBody>
          <a:bodyPr/>
          <a:lstStyle/>
          <a:p>
            <a:r>
              <a:rPr lang="en-GB" dirty="0"/>
              <a:t>Basic Worked Example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9A9A6D-A84F-1A1C-0757-35E74FE23C30}"/>
              </a:ext>
            </a:extLst>
          </p:cNvPr>
          <p:cNvSpPr txBox="1"/>
          <p:nvPr/>
        </p:nvSpPr>
        <p:spPr>
          <a:xfrm>
            <a:off x="1357632" y="1843950"/>
            <a:ext cx="642873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program which asks the user for a temperature in Celsius, converts it to Fahrenheit, and displays the converted temperature to the user.</a:t>
            </a:r>
          </a:p>
          <a:p>
            <a:endParaRPr lang="en-US" dirty="0"/>
          </a:p>
          <a:p>
            <a:r>
              <a:rPr lang="en-US" dirty="0"/>
              <a:t>First, identify the </a:t>
            </a:r>
            <a:r>
              <a:rPr lang="en-US" b="1" dirty="0">
                <a:solidFill>
                  <a:srgbClr val="C00000"/>
                </a:solidFill>
              </a:rPr>
              <a:t>Inputs</a:t>
            </a:r>
            <a:r>
              <a:rPr lang="en-US" dirty="0"/>
              <a:t>, </a:t>
            </a:r>
            <a:r>
              <a:rPr lang="en-US" b="1" dirty="0">
                <a:solidFill>
                  <a:srgbClr val="00B050"/>
                </a:solidFill>
              </a:rPr>
              <a:t>Processes</a:t>
            </a:r>
            <a:r>
              <a:rPr lang="en-US" dirty="0"/>
              <a:t>, and </a:t>
            </a:r>
            <a:r>
              <a:rPr lang="en-US" b="1" dirty="0">
                <a:solidFill>
                  <a:srgbClr val="0070C0"/>
                </a:solidFill>
              </a:rPr>
              <a:t>Outputs</a:t>
            </a:r>
            <a:endParaRPr lang="en-US" dirty="0">
              <a:solidFill>
                <a:srgbClr val="0070C0"/>
              </a:solidFill>
            </a:endParaRPr>
          </a:p>
          <a:p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rgbClr val="C00000"/>
                </a:solidFill>
              </a:rPr>
              <a:t>Get temperature in Celsius from user (input)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rgbClr val="00B050"/>
                </a:solidFill>
              </a:rPr>
              <a:t>Convert the Celsius temperature to Fahrenheit (process)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rgbClr val="0070C0"/>
                </a:solidFill>
              </a:rPr>
              <a:t>Display the temperature in Fahrenheit to the user (output)</a:t>
            </a:r>
            <a:endParaRPr lang="en-GB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64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E08ECC-CC29-47E9-E44F-F573FB906C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6B6B9-7FA4-C1C5-EF01-29A50C3F5C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682812"/>
            <a:ext cx="7886700" cy="1325563"/>
          </a:xfrm>
        </p:spPr>
        <p:txBody>
          <a:bodyPr/>
          <a:lstStyle/>
          <a:p>
            <a:r>
              <a:rPr lang="en-GB" dirty="0"/>
              <a:t>Basic Worked Example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8C7E9A-3303-A0B5-67D2-4CB41950A8E1}"/>
              </a:ext>
            </a:extLst>
          </p:cNvPr>
          <p:cNvSpPr txBox="1"/>
          <p:nvPr/>
        </p:nvSpPr>
        <p:spPr>
          <a:xfrm>
            <a:off x="1357632" y="1843950"/>
            <a:ext cx="64287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program which asks the user for a temperature in Celsius, converts it to Fahrenheit, and displays the converted temperature to the user.</a:t>
            </a:r>
            <a:endParaRPr lang="en-GB" dirty="0"/>
          </a:p>
        </p:txBody>
      </p:sp>
      <p:sp>
        <p:nvSpPr>
          <p:cNvPr id="4" name="Flowchart: Predefined Process 3">
            <a:extLst>
              <a:ext uri="{FF2B5EF4-FFF2-40B4-BE49-F238E27FC236}">
                <a16:creationId xmlns:a16="http://schemas.microsoft.com/office/drawing/2014/main" id="{9772CEE1-4457-E60B-7CF9-C2ED826B6E67}"/>
              </a:ext>
            </a:extLst>
          </p:cNvPr>
          <p:cNvSpPr/>
          <p:nvPr/>
        </p:nvSpPr>
        <p:spPr>
          <a:xfrm>
            <a:off x="3635514" y="3289538"/>
            <a:ext cx="1928891" cy="796705"/>
          </a:xfrm>
          <a:prstGeom prst="flowChartPredefinedProcess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</a:rPr>
              <a:t>Temperature Converter</a:t>
            </a:r>
          </a:p>
        </p:txBody>
      </p:sp>
      <p:sp>
        <p:nvSpPr>
          <p:cNvPr id="6" name="Flowchart: Process 5">
            <a:extLst>
              <a:ext uri="{FF2B5EF4-FFF2-40B4-BE49-F238E27FC236}">
                <a16:creationId xmlns:a16="http://schemas.microsoft.com/office/drawing/2014/main" id="{277ECC6B-2B78-4E26-B323-14923626960F}"/>
              </a:ext>
            </a:extLst>
          </p:cNvPr>
          <p:cNvSpPr/>
          <p:nvPr/>
        </p:nvSpPr>
        <p:spPr>
          <a:xfrm>
            <a:off x="2265676" y="4510308"/>
            <a:ext cx="1431957" cy="796705"/>
          </a:xfrm>
          <a:prstGeom prst="flowChartProcess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</a:rPr>
              <a:t>Get temperature in Celsius</a:t>
            </a:r>
          </a:p>
        </p:txBody>
      </p:sp>
      <p:sp>
        <p:nvSpPr>
          <p:cNvPr id="7" name="Flowchart: Process 6">
            <a:extLst>
              <a:ext uri="{FF2B5EF4-FFF2-40B4-BE49-F238E27FC236}">
                <a16:creationId xmlns:a16="http://schemas.microsoft.com/office/drawing/2014/main" id="{EAB2E808-7617-21D8-C718-D7BA9E4C2E8D}"/>
              </a:ext>
            </a:extLst>
          </p:cNvPr>
          <p:cNvSpPr/>
          <p:nvPr/>
        </p:nvSpPr>
        <p:spPr>
          <a:xfrm>
            <a:off x="3901082" y="4510310"/>
            <a:ext cx="1431957" cy="796705"/>
          </a:xfrm>
          <a:prstGeom prst="flowChartProcess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</a:rPr>
              <a:t>Convert Celsius to Fahrenheit</a:t>
            </a:r>
          </a:p>
        </p:txBody>
      </p:sp>
      <p:sp>
        <p:nvSpPr>
          <p:cNvPr id="9" name="Flowchart: Process 8">
            <a:extLst>
              <a:ext uri="{FF2B5EF4-FFF2-40B4-BE49-F238E27FC236}">
                <a16:creationId xmlns:a16="http://schemas.microsoft.com/office/drawing/2014/main" id="{9EEAD3BC-95FE-947B-3ACA-91D39FFC1B05}"/>
              </a:ext>
            </a:extLst>
          </p:cNvPr>
          <p:cNvSpPr/>
          <p:nvPr/>
        </p:nvSpPr>
        <p:spPr>
          <a:xfrm>
            <a:off x="5545543" y="4510308"/>
            <a:ext cx="1431957" cy="796705"/>
          </a:xfrm>
          <a:prstGeom prst="flowChartProcess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</a:rPr>
              <a:t>Display temperature in Fahrenheit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D2F1D5F-C648-1142-9B27-48EF178F0913}"/>
              </a:ext>
            </a:extLst>
          </p:cNvPr>
          <p:cNvCxnSpPr>
            <a:cxnSpLocks/>
          </p:cNvCxnSpPr>
          <p:nvPr/>
        </p:nvCxnSpPr>
        <p:spPr>
          <a:xfrm flipH="1">
            <a:off x="2981654" y="4280892"/>
            <a:ext cx="321583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36FD968-9E3C-7A51-72BC-D993DD6F15B8}"/>
              </a:ext>
            </a:extLst>
          </p:cNvPr>
          <p:cNvCxnSpPr>
            <a:cxnSpLocks/>
            <a:stCxn id="6" idx="0"/>
          </p:cNvCxnSpPr>
          <p:nvPr/>
        </p:nvCxnSpPr>
        <p:spPr>
          <a:xfrm flipH="1" flipV="1">
            <a:off x="2977127" y="4280892"/>
            <a:ext cx="4528" cy="22941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7F46D2E-2503-0959-3739-49592A4F9B9A}"/>
              </a:ext>
            </a:extLst>
          </p:cNvPr>
          <p:cNvCxnSpPr>
            <a:cxnSpLocks/>
          </p:cNvCxnSpPr>
          <p:nvPr/>
        </p:nvCxnSpPr>
        <p:spPr>
          <a:xfrm flipV="1">
            <a:off x="4594011" y="4280892"/>
            <a:ext cx="5948" cy="22941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02084AD-04D7-0AA0-BBB8-BB1A662E6B47}"/>
              </a:ext>
            </a:extLst>
          </p:cNvPr>
          <p:cNvCxnSpPr>
            <a:cxnSpLocks/>
          </p:cNvCxnSpPr>
          <p:nvPr/>
        </p:nvCxnSpPr>
        <p:spPr>
          <a:xfrm flipH="1" flipV="1">
            <a:off x="6188601" y="4280892"/>
            <a:ext cx="8883" cy="22941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BEFDD0D-3AF2-83BB-77CA-BD08CFD6C653}"/>
              </a:ext>
            </a:extLst>
          </p:cNvPr>
          <p:cNvCxnSpPr>
            <a:cxnSpLocks/>
            <a:endCxn id="4" idx="2"/>
          </p:cNvCxnSpPr>
          <p:nvPr/>
        </p:nvCxnSpPr>
        <p:spPr>
          <a:xfrm flipV="1">
            <a:off x="4599959" y="4086243"/>
            <a:ext cx="1" cy="19464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2122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FBAF6F-CBE3-19DB-2E93-8E75ACF300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B890F-D45E-5171-5F66-D2B9D449A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682812"/>
            <a:ext cx="7886700" cy="1325563"/>
          </a:xfrm>
        </p:spPr>
        <p:txBody>
          <a:bodyPr/>
          <a:lstStyle/>
          <a:p>
            <a:r>
              <a:rPr lang="en-GB" dirty="0"/>
              <a:t>tasks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CA5CE9A-F954-3F5C-4A47-021D0BCF20A7}"/>
              </a:ext>
            </a:extLst>
          </p:cNvPr>
          <p:cNvSpPr txBox="1"/>
          <p:nvPr/>
        </p:nvSpPr>
        <p:spPr>
          <a:xfrm>
            <a:off x="1357632" y="1823709"/>
            <a:ext cx="642873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Identify the </a:t>
            </a:r>
            <a:r>
              <a:rPr lang="en-US" b="1" dirty="0">
                <a:solidFill>
                  <a:srgbClr val="C00000"/>
                </a:solidFill>
              </a:rPr>
              <a:t>Inputs</a:t>
            </a:r>
            <a:r>
              <a:rPr lang="en-US" dirty="0"/>
              <a:t>, </a:t>
            </a:r>
            <a:r>
              <a:rPr lang="en-US" b="1" dirty="0">
                <a:solidFill>
                  <a:srgbClr val="00B050"/>
                </a:solidFill>
              </a:rPr>
              <a:t>Processes</a:t>
            </a:r>
            <a:r>
              <a:rPr lang="en-US" dirty="0"/>
              <a:t>, and </a:t>
            </a:r>
            <a:r>
              <a:rPr lang="en-US" b="1" dirty="0">
                <a:solidFill>
                  <a:srgbClr val="0070C0"/>
                </a:solidFill>
              </a:rPr>
              <a:t>Outputs</a:t>
            </a:r>
            <a:r>
              <a:rPr lang="en-US" dirty="0"/>
              <a:t>, then design the following programs using structure diagrams:</a:t>
            </a:r>
          </a:p>
          <a:p>
            <a:endParaRPr lang="en-GB" dirty="0"/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A maths program which takes the </a:t>
            </a:r>
            <a:r>
              <a:rPr lang="en-GB" b="1" dirty="0">
                <a:solidFill>
                  <a:srgbClr val="C00000"/>
                </a:solidFill>
              </a:rPr>
              <a:t>length</a:t>
            </a:r>
            <a:r>
              <a:rPr lang="en-GB" dirty="0"/>
              <a:t> and </a:t>
            </a:r>
            <a:r>
              <a:rPr lang="en-GB" b="1" dirty="0">
                <a:solidFill>
                  <a:srgbClr val="C00000"/>
                </a:solidFill>
              </a:rPr>
              <a:t>height</a:t>
            </a:r>
            <a:r>
              <a:rPr lang="en-GB" dirty="0"/>
              <a:t> of a rectangle, </a:t>
            </a:r>
            <a:r>
              <a:rPr lang="en-GB" b="1" dirty="0">
                <a:solidFill>
                  <a:srgbClr val="00B050"/>
                </a:solidFill>
              </a:rPr>
              <a:t>calculates the area</a:t>
            </a:r>
            <a:r>
              <a:rPr lang="en-GB" dirty="0"/>
              <a:t>, then </a:t>
            </a:r>
            <a:r>
              <a:rPr lang="en-GB" b="1" dirty="0">
                <a:solidFill>
                  <a:srgbClr val="0070C0"/>
                </a:solidFill>
              </a:rPr>
              <a:t>display the result </a:t>
            </a:r>
            <a:r>
              <a:rPr lang="en-GB" dirty="0"/>
              <a:t>to the user</a:t>
            </a:r>
          </a:p>
          <a:p>
            <a:pPr marL="342900" indent="-342900">
              <a:buFont typeface="+mj-lt"/>
              <a:buAutoNum type="arabicPeriod"/>
            </a:pPr>
            <a:endParaRPr lang="en-GB" dirty="0"/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A booking program which asks for the </a:t>
            </a:r>
            <a:r>
              <a:rPr lang="en-GB" b="1" dirty="0">
                <a:solidFill>
                  <a:srgbClr val="C00000"/>
                </a:solidFill>
              </a:rPr>
              <a:t>number</a:t>
            </a:r>
            <a:r>
              <a:rPr lang="en-GB" b="1" dirty="0"/>
              <a:t> </a:t>
            </a:r>
            <a:r>
              <a:rPr lang="en-GB" b="1" dirty="0">
                <a:solidFill>
                  <a:srgbClr val="C00000"/>
                </a:solidFill>
              </a:rPr>
              <a:t>of</a:t>
            </a:r>
            <a:r>
              <a:rPr lang="en-GB" b="1" dirty="0"/>
              <a:t> </a:t>
            </a:r>
            <a:r>
              <a:rPr lang="en-GB" b="1" dirty="0">
                <a:solidFill>
                  <a:srgbClr val="C00000"/>
                </a:solidFill>
              </a:rPr>
              <a:t>guests</a:t>
            </a:r>
            <a:r>
              <a:rPr lang="en-GB" b="1" dirty="0"/>
              <a:t> </a:t>
            </a:r>
            <a:r>
              <a:rPr lang="en-GB" dirty="0"/>
              <a:t>and </a:t>
            </a:r>
            <a:r>
              <a:rPr lang="en-GB" b="1" dirty="0">
                <a:solidFill>
                  <a:srgbClr val="C00000"/>
                </a:solidFill>
              </a:rPr>
              <a:t>number</a:t>
            </a:r>
            <a:r>
              <a:rPr lang="en-GB" b="1" dirty="0"/>
              <a:t> </a:t>
            </a:r>
            <a:r>
              <a:rPr lang="en-GB" b="1" dirty="0">
                <a:solidFill>
                  <a:srgbClr val="C00000"/>
                </a:solidFill>
              </a:rPr>
              <a:t>of</a:t>
            </a:r>
            <a:r>
              <a:rPr lang="en-GB" b="1" dirty="0"/>
              <a:t> </a:t>
            </a:r>
            <a:r>
              <a:rPr lang="en-GB" b="1" dirty="0">
                <a:solidFill>
                  <a:srgbClr val="C00000"/>
                </a:solidFill>
              </a:rPr>
              <a:t>nights</a:t>
            </a:r>
            <a:r>
              <a:rPr lang="en-GB" dirty="0"/>
              <a:t>, </a:t>
            </a:r>
            <a:r>
              <a:rPr lang="en-GB" b="1" dirty="0">
                <a:solidFill>
                  <a:srgbClr val="00B050"/>
                </a:solidFill>
              </a:rPr>
              <a:t>calculates the total booking cost </a:t>
            </a:r>
            <a:r>
              <a:rPr lang="en-GB" dirty="0"/>
              <a:t>and </a:t>
            </a:r>
            <a:r>
              <a:rPr lang="en-GB" b="1" dirty="0">
                <a:solidFill>
                  <a:srgbClr val="0070C0"/>
                </a:solidFill>
              </a:rPr>
              <a:t>returns the total</a:t>
            </a:r>
            <a:r>
              <a:rPr lang="en-GB" dirty="0">
                <a:solidFill>
                  <a:srgbClr val="0070C0"/>
                </a:solidFill>
              </a:rPr>
              <a:t> </a:t>
            </a:r>
            <a:r>
              <a:rPr lang="en-GB" dirty="0"/>
              <a:t>to the user.</a:t>
            </a:r>
          </a:p>
          <a:p>
            <a:pPr marL="342900" indent="-342900">
              <a:buFont typeface="+mj-lt"/>
              <a:buAutoNum type="arabicPeriod"/>
            </a:pPr>
            <a:endParaRPr lang="en-GB" dirty="0"/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A restaurant program which takes the </a:t>
            </a:r>
            <a:r>
              <a:rPr lang="en-GB" b="1" dirty="0"/>
              <a:t>initial total</a:t>
            </a:r>
            <a:r>
              <a:rPr lang="en-GB" dirty="0"/>
              <a:t>, then asks for a </a:t>
            </a:r>
            <a:r>
              <a:rPr lang="en-GB" b="1" dirty="0"/>
              <a:t>tip percentage </a:t>
            </a:r>
            <a:r>
              <a:rPr lang="en-GB" dirty="0"/>
              <a:t>(e.g. 10%). It should then </a:t>
            </a:r>
            <a:r>
              <a:rPr lang="en-GB" b="1" dirty="0"/>
              <a:t>calculate the final cost</a:t>
            </a:r>
            <a:r>
              <a:rPr lang="en-GB" dirty="0"/>
              <a:t> and </a:t>
            </a:r>
            <a:r>
              <a:rPr lang="en-GB" b="1" dirty="0"/>
              <a:t>display it to the user</a:t>
            </a:r>
            <a:r>
              <a:rPr lang="en-GB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3788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7E7710-47A2-3DFA-F05C-F963EAC7D4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DB298-A98E-3F16-BBC7-1A972E7F9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682812"/>
            <a:ext cx="7886700" cy="1325563"/>
          </a:xfrm>
        </p:spPr>
        <p:txBody>
          <a:bodyPr/>
          <a:lstStyle/>
          <a:p>
            <a:r>
              <a:rPr lang="en-GB" dirty="0"/>
              <a:t>Worked Example with Condition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A305DA-2276-24E9-9278-3CFF04AB5270}"/>
              </a:ext>
            </a:extLst>
          </p:cNvPr>
          <p:cNvSpPr txBox="1"/>
          <p:nvPr/>
        </p:nvSpPr>
        <p:spPr>
          <a:xfrm>
            <a:off x="1357632" y="1843950"/>
            <a:ext cx="642873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program for an English teacher to </a:t>
            </a:r>
            <a:r>
              <a:rPr lang="en-US" b="1" dirty="0">
                <a:solidFill>
                  <a:srgbClr val="C00000"/>
                </a:solidFill>
              </a:rPr>
              <a:t>enter the last 3 essay scores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for a pupil, </a:t>
            </a:r>
            <a:r>
              <a:rPr lang="en-US" b="1" dirty="0">
                <a:solidFill>
                  <a:srgbClr val="00B050"/>
                </a:solidFill>
              </a:rPr>
              <a:t>calculate the average </a:t>
            </a:r>
            <a:r>
              <a:rPr lang="en-US" dirty="0"/>
              <a:t>and then </a:t>
            </a:r>
            <a:r>
              <a:rPr lang="en-US" b="1" dirty="0">
                <a:solidFill>
                  <a:srgbClr val="0070C0"/>
                </a:solidFill>
              </a:rPr>
              <a:t>display the pass/fail result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b="1" dirty="0"/>
              <a:t>If the average is over 40</a:t>
            </a:r>
            <a:r>
              <a:rPr lang="en-US" dirty="0"/>
              <a:t>, then student will achieve a pass for this work.</a:t>
            </a:r>
          </a:p>
          <a:p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solidFill>
                  <a:srgbClr val="C00000"/>
                </a:solidFill>
              </a:rPr>
              <a:t>Get last 3 essay results (input)</a:t>
            </a:r>
          </a:p>
          <a:p>
            <a:pPr marL="342900" indent="-342900">
              <a:buFont typeface="+mj-lt"/>
              <a:buAutoNum type="arabicPeriod"/>
            </a:pPr>
            <a:endParaRPr lang="en-US" b="1" dirty="0"/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solidFill>
                  <a:srgbClr val="00B050"/>
                </a:solidFill>
              </a:rPr>
              <a:t>Calculate the average result (process)</a:t>
            </a:r>
          </a:p>
          <a:p>
            <a:pPr marL="342900" indent="-342900">
              <a:buFont typeface="+mj-lt"/>
              <a:buAutoNum type="arabicPeriod"/>
            </a:pPr>
            <a:endParaRPr lang="en-US" b="1" dirty="0">
              <a:solidFill>
                <a:srgbClr val="00B050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solidFill>
                  <a:srgbClr val="00B050"/>
                </a:solidFill>
              </a:rPr>
              <a:t>If average is over 40, student passes, otherwise they fail (process)</a:t>
            </a:r>
          </a:p>
          <a:p>
            <a:pPr marL="342900" indent="-342900">
              <a:buFont typeface="+mj-lt"/>
              <a:buAutoNum type="arabicPeriod"/>
            </a:pPr>
            <a:endParaRPr lang="en-US" b="1" dirty="0"/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solidFill>
                  <a:srgbClr val="0070C0"/>
                </a:solidFill>
              </a:rPr>
              <a:t>Display the pass/fail result to the user (output)</a:t>
            </a:r>
            <a:endParaRPr lang="en-GB" b="1" dirty="0">
              <a:solidFill>
                <a:srgbClr val="0070C0"/>
              </a:solidFill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31682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Monoline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3419047_TF22318419_Win32" id="{DA6E7C03-7C07-46B9-8D9D-F061C4AB5C28}" vid="{0874F78C-8308-4EE6-8F19-85387B86915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E3074FC08804A458A8C8F0DC4C1E099" ma:contentTypeVersion="3" ma:contentTypeDescription="Create a new document." ma:contentTypeScope="" ma:versionID="c5f0b38251d317ab277e387d6b557b9b">
  <xsd:schema xmlns:xsd="http://www.w3.org/2001/XMLSchema" xmlns:xs="http://www.w3.org/2001/XMLSchema" xmlns:p="http://schemas.microsoft.com/office/2006/metadata/properties" xmlns:ns2="3f9ddf9c-6903-432b-b7b2-793712443b9a" targetNamespace="http://schemas.microsoft.com/office/2006/metadata/properties" ma:root="true" ma:fieldsID="921f147f580d21fb0753fb6d8f6b699d" ns2:_="">
    <xsd:import namespace="3f9ddf9c-6903-432b-b7b2-793712443b9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f9ddf9c-6903-432b-b7b2-793712443b9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D446390-8521-40A2-A462-EA068123BED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5BA3906-9696-4247-AC0D-DD5C26B2A70A}">
  <ds:schemaRefs>
    <ds:schemaRef ds:uri="16c05727-aa75-4e4a-9b5f-8a80a1165891"/>
    <ds:schemaRef ds:uri="http://purl.org/dc/dcmitype/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schemas.openxmlformats.org/package/2006/metadata/core-properties"/>
    <ds:schemaRef ds:uri="http://schemas.microsoft.com/sharepoint/v3"/>
    <ds:schemaRef ds:uri="http://schemas.microsoft.com/office/infopath/2007/PartnerControls"/>
    <ds:schemaRef ds:uri="http://purl.org/dc/terms/"/>
    <ds:schemaRef ds:uri="230e9df3-be65-4c73-a93b-d1236ebd677e"/>
    <ds:schemaRef ds:uri="71af3243-3dd4-4a8d-8c0d-dd76da1f02a5"/>
    <ds:schemaRef ds:uri="http://www.w3.org/XML/1998/namespace"/>
    <ds:schemaRef ds:uri="934cf7c4-a8c2-490a-9333-978f88a726af"/>
    <ds:schemaRef ds:uri="48e28243-b2f4-431c-814c-64330afb3e26"/>
  </ds:schemaRefs>
</ds:datastoreItem>
</file>

<file path=customXml/itemProps3.xml><?xml version="1.0" encoding="utf-8"?>
<ds:datastoreItem xmlns:ds="http://schemas.openxmlformats.org/officeDocument/2006/customXml" ds:itemID="{E2B98A1A-031F-44D4-837F-20E457030D19}"/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Minimalist sales pitch</Template>
  <TotalTime>2244</TotalTime>
  <Words>888</Words>
  <Application>Microsoft Office PowerPoint</Application>
  <PresentationFormat>On-screen Show (4:3)</PresentationFormat>
  <Paragraphs>123</Paragraphs>
  <Slides>14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ReithSans</vt:lpstr>
      <vt:lpstr>Tenorite</vt:lpstr>
      <vt:lpstr>Monoline</vt:lpstr>
      <vt:lpstr>Learning intentions and success criteria</vt:lpstr>
      <vt:lpstr>Design</vt:lpstr>
      <vt:lpstr>Design Techniques</vt:lpstr>
      <vt:lpstr>Structure Diagram</vt:lpstr>
      <vt:lpstr>Structure Diagram</vt:lpstr>
      <vt:lpstr>Basic Worked Example</vt:lpstr>
      <vt:lpstr>Basic Worked Example</vt:lpstr>
      <vt:lpstr>tasks</vt:lpstr>
      <vt:lpstr>Worked Example with Condition</vt:lpstr>
      <vt:lpstr>Worked Example with Condition</vt:lpstr>
      <vt:lpstr>tasks</vt:lpstr>
      <vt:lpstr>Worked Example with Loop</vt:lpstr>
      <vt:lpstr>tasks</vt:lpstr>
      <vt:lpstr>Learning intentions and success criteria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Timothy Wang (student)</dc:creator>
  <cp:lastModifiedBy>Timothy Wang (student)</cp:lastModifiedBy>
  <cp:revision>181</cp:revision>
  <cp:lastPrinted>2025-08-18T09:52:00Z</cp:lastPrinted>
  <dcterms:created xsi:type="dcterms:W3CDTF">2025-02-10T23:03:02Z</dcterms:created>
  <dcterms:modified xsi:type="dcterms:W3CDTF">2025-09-03T21:31:54Z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0x010100CE3074FC08804A458A8C8F0DC4C1E099</vt:lpwstr>
  </property>
</Properties>
</file>